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kzidenz-Grotesk" panose="020B0604020202020204" charset="0"/>
      <p:regular r:id="rId13"/>
    </p:embeddedFont>
    <p:embeddedFont>
      <p:font typeface="Akzidenz-Grotesk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oppins" panose="00000500000000000000" pitchFamily="2" charset="0"/>
      <p:regular r:id="rId19"/>
      <p:bold r:id="rId20"/>
      <p:italic r:id="rId21"/>
      <p:boldItalic r:id="rId22"/>
    </p:embeddedFont>
    <p:embeddedFont>
      <p:font typeface="Poppins Bold" panose="00000800000000000000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6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hyperlink" Target="https://www.google.com/imgres?imgurl=https%3A%2F%2Fhoplasoftware.com%2Fwp-content%2Fuploads%2F2022%2F11%2FTeh-Bridge-TEch.png&amp;tbnid=-Xx6UUIVPa39lM&amp;vet=12ahUKEwi0zrHilOyCAxVKAfsDHX-BBuMQMygCegQIARBY..i&amp;imgrefurl=https%3A%2F%2Fhoplasoftware.com%2F2022%2F11%2F17%2Fhopla-software-y-the-bridge%2F&amp;docid=xWA0rj9hyL4HEM&amp;w=762&amp;h=300&amp;q=logo%20the%20bridge&amp;ved=2ahUKEwi0zrHilOyCAxVKAfsDHX-BBuMQMygCegQIARBY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sv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hyperlink" Target="https://github.com/ManuelRF86/proyecto_ML_alquiler/blob/main/docs/mapa_precio_distrito.html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824758" cy="10287000"/>
            <a:chOff x="0" y="0"/>
            <a:chExt cx="5312859" cy="36866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12859" cy="3686628"/>
            </a:xfrm>
            <a:custGeom>
              <a:avLst/>
              <a:gdLst/>
              <a:ahLst/>
              <a:cxnLst/>
              <a:rect l="l" t="t" r="r" b="b"/>
              <a:pathLst>
                <a:path w="5312859" h="3686628">
                  <a:moveTo>
                    <a:pt x="0" y="0"/>
                  </a:moveTo>
                  <a:lnTo>
                    <a:pt x="5312859" y="0"/>
                  </a:lnTo>
                  <a:lnTo>
                    <a:pt x="5312859" y="3686628"/>
                  </a:lnTo>
                  <a:lnTo>
                    <a:pt x="0" y="368662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12859" cy="3734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Poppins"/>
                </a:rPr>
                <a:t>Borcelle space</a:t>
              </a:r>
            </a:p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Poppins"/>
                </a:rPr>
                <a:t>Nueva urbanización</a:t>
              </a:r>
            </a:p>
            <a:p>
              <a:pPr algn="ctr">
                <a:lnSpc>
                  <a:spcPts val="1960"/>
                </a:lnSpc>
              </a:pPr>
              <a:endParaRPr lang="en-US" sz="1400">
                <a:solidFill>
                  <a:srgbClr val="000000"/>
                </a:solidFill>
                <a:latin typeface="Poppin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8755141" y="-5705191"/>
            <a:ext cx="4910015" cy="11301892"/>
            <a:chOff x="0" y="0"/>
            <a:chExt cx="812800" cy="18709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870906"/>
            </a:xfrm>
            <a:custGeom>
              <a:avLst/>
              <a:gdLst/>
              <a:ahLst/>
              <a:cxnLst/>
              <a:rect l="l" t="t" r="r" b="b"/>
              <a:pathLst>
                <a:path w="812800" h="1870906">
                  <a:moveTo>
                    <a:pt x="406400" y="0"/>
                  </a:moveTo>
                  <a:cubicBezTo>
                    <a:pt x="181951" y="0"/>
                    <a:pt x="0" y="418817"/>
                    <a:pt x="0" y="935453"/>
                  </a:cubicBezTo>
                  <a:cubicBezTo>
                    <a:pt x="0" y="1452090"/>
                    <a:pt x="181951" y="1870906"/>
                    <a:pt x="406400" y="1870906"/>
                  </a:cubicBezTo>
                  <a:cubicBezTo>
                    <a:pt x="630849" y="1870906"/>
                    <a:pt x="812800" y="1452090"/>
                    <a:pt x="812800" y="935453"/>
                  </a:cubicBezTo>
                  <a:cubicBezTo>
                    <a:pt x="812800" y="41881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27772"/>
              <a:ext cx="660400" cy="15677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-1939184" y="6203292"/>
            <a:ext cx="4910015" cy="11301892"/>
            <a:chOff x="0" y="0"/>
            <a:chExt cx="812800" cy="18709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1870906"/>
            </a:xfrm>
            <a:custGeom>
              <a:avLst/>
              <a:gdLst/>
              <a:ahLst/>
              <a:cxnLst/>
              <a:rect l="l" t="t" r="r" b="b"/>
              <a:pathLst>
                <a:path w="812800" h="1870906">
                  <a:moveTo>
                    <a:pt x="406400" y="0"/>
                  </a:moveTo>
                  <a:cubicBezTo>
                    <a:pt x="181951" y="0"/>
                    <a:pt x="0" y="418817"/>
                    <a:pt x="0" y="935453"/>
                  </a:cubicBezTo>
                  <a:cubicBezTo>
                    <a:pt x="0" y="1452090"/>
                    <a:pt x="181951" y="1870906"/>
                    <a:pt x="406400" y="1870906"/>
                  </a:cubicBezTo>
                  <a:cubicBezTo>
                    <a:pt x="630849" y="1870906"/>
                    <a:pt x="812800" y="1452090"/>
                    <a:pt x="812800" y="935453"/>
                  </a:cubicBezTo>
                  <a:cubicBezTo>
                    <a:pt x="812800" y="41881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27772"/>
              <a:ext cx="660400" cy="15677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852354" y="887769"/>
            <a:ext cx="7406946" cy="8511461"/>
          </a:xfrm>
          <a:custGeom>
            <a:avLst/>
            <a:gdLst/>
            <a:ahLst/>
            <a:cxnLst/>
            <a:rect l="l" t="t" r="r" b="b"/>
            <a:pathLst>
              <a:path w="7406946" h="8511461">
                <a:moveTo>
                  <a:pt x="0" y="0"/>
                </a:moveTo>
                <a:lnTo>
                  <a:pt x="7406946" y="0"/>
                </a:lnTo>
                <a:lnTo>
                  <a:pt x="7406946" y="8511462"/>
                </a:lnTo>
                <a:lnTo>
                  <a:pt x="0" y="8511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88" b="-22583"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515823" y="399301"/>
            <a:ext cx="2832601" cy="2665978"/>
          </a:xfrm>
          <a:custGeom>
            <a:avLst/>
            <a:gdLst/>
            <a:ahLst/>
            <a:cxnLst/>
            <a:rect l="l" t="t" r="r" b="b"/>
            <a:pathLst>
              <a:path w="2832601" h="2665978">
                <a:moveTo>
                  <a:pt x="0" y="0"/>
                </a:moveTo>
                <a:lnTo>
                  <a:pt x="2832602" y="0"/>
                </a:lnTo>
                <a:lnTo>
                  <a:pt x="2832602" y="2665978"/>
                </a:lnTo>
                <a:lnTo>
                  <a:pt x="0" y="2665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5956929"/>
            <a:ext cx="6165166" cy="1366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4"/>
              </a:lnSpc>
            </a:pPr>
            <a:r>
              <a:rPr lang="en-US" sz="4508">
                <a:solidFill>
                  <a:srgbClr val="FFFFFF"/>
                </a:solidFill>
                <a:latin typeface="Akzidenz-Grotesk"/>
              </a:rPr>
              <a:t>PROYECTO MACHINE LEARNING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798704"/>
            <a:ext cx="8004036" cy="142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06"/>
              </a:lnSpc>
            </a:pPr>
            <a:r>
              <a:rPr lang="en-US" sz="4600">
                <a:solidFill>
                  <a:srgbClr val="E5BFA3"/>
                </a:solidFill>
                <a:latin typeface="Akzidenz-Grotesk Bold"/>
              </a:rPr>
              <a:t>PREDICCION DE PRECIOS DE VIVIENDAS EN SEVILLA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827389"/>
            <a:ext cx="4402337" cy="43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7"/>
              </a:lnSpc>
            </a:pPr>
            <a:r>
              <a:rPr lang="en-US" sz="2700">
                <a:solidFill>
                  <a:srgbClr val="FFFFFF"/>
                </a:solidFill>
                <a:latin typeface="Akzidenz-Grotesk"/>
              </a:rPr>
              <a:t>Realizado por Manuel Reina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8325" y="8501830"/>
            <a:ext cx="18804649" cy="1932784"/>
            <a:chOff x="0" y="0"/>
            <a:chExt cx="6739162" cy="6926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39162" cy="692666"/>
            </a:xfrm>
            <a:custGeom>
              <a:avLst/>
              <a:gdLst/>
              <a:ahLst/>
              <a:cxnLst/>
              <a:rect l="l" t="t" r="r" b="b"/>
              <a:pathLst>
                <a:path w="6739162" h="692666">
                  <a:moveTo>
                    <a:pt x="0" y="0"/>
                  </a:moveTo>
                  <a:lnTo>
                    <a:pt x="6739162" y="0"/>
                  </a:lnTo>
                  <a:lnTo>
                    <a:pt x="6739162" y="692666"/>
                  </a:lnTo>
                  <a:lnTo>
                    <a:pt x="0" y="6926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739162" cy="740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12608657" y="-2381006"/>
            <a:ext cx="4910015" cy="11301892"/>
            <a:chOff x="0" y="0"/>
            <a:chExt cx="812800" cy="18709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870906"/>
            </a:xfrm>
            <a:custGeom>
              <a:avLst/>
              <a:gdLst/>
              <a:ahLst/>
              <a:cxnLst/>
              <a:rect l="l" t="t" r="r" b="b"/>
              <a:pathLst>
                <a:path w="812800" h="1870906">
                  <a:moveTo>
                    <a:pt x="406400" y="0"/>
                  </a:moveTo>
                  <a:cubicBezTo>
                    <a:pt x="181951" y="0"/>
                    <a:pt x="0" y="418817"/>
                    <a:pt x="0" y="935453"/>
                  </a:cubicBezTo>
                  <a:cubicBezTo>
                    <a:pt x="0" y="1452090"/>
                    <a:pt x="181951" y="1870906"/>
                    <a:pt x="406400" y="1870906"/>
                  </a:cubicBezTo>
                  <a:cubicBezTo>
                    <a:pt x="630849" y="1870906"/>
                    <a:pt x="812800" y="1452090"/>
                    <a:pt x="812800" y="935453"/>
                  </a:cubicBezTo>
                  <a:cubicBezTo>
                    <a:pt x="812800" y="41881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27772"/>
              <a:ext cx="660400" cy="15677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2333001"/>
            <a:ext cx="15357758" cy="4830955"/>
            <a:chOff x="0" y="0"/>
            <a:chExt cx="5816681" cy="18297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16681" cy="1829702"/>
            </a:xfrm>
            <a:custGeom>
              <a:avLst/>
              <a:gdLst/>
              <a:ahLst/>
              <a:cxnLst/>
              <a:rect l="l" t="t" r="r" b="b"/>
              <a:pathLst>
                <a:path w="5816681" h="1829702">
                  <a:moveTo>
                    <a:pt x="10586" y="0"/>
                  </a:moveTo>
                  <a:lnTo>
                    <a:pt x="5806094" y="0"/>
                  </a:lnTo>
                  <a:cubicBezTo>
                    <a:pt x="5808902" y="0"/>
                    <a:pt x="5811595" y="1115"/>
                    <a:pt x="5813580" y="3101"/>
                  </a:cubicBezTo>
                  <a:cubicBezTo>
                    <a:pt x="5815565" y="5086"/>
                    <a:pt x="5816681" y="7779"/>
                    <a:pt x="5816681" y="10586"/>
                  </a:cubicBezTo>
                  <a:lnTo>
                    <a:pt x="5816681" y="1819116"/>
                  </a:lnTo>
                  <a:cubicBezTo>
                    <a:pt x="5816681" y="1821924"/>
                    <a:pt x="5815565" y="1824616"/>
                    <a:pt x="5813580" y="1826602"/>
                  </a:cubicBezTo>
                  <a:cubicBezTo>
                    <a:pt x="5811595" y="1828587"/>
                    <a:pt x="5808902" y="1829702"/>
                    <a:pt x="5806094" y="1829702"/>
                  </a:cubicBezTo>
                  <a:lnTo>
                    <a:pt x="10586" y="1829702"/>
                  </a:lnTo>
                  <a:cubicBezTo>
                    <a:pt x="7779" y="1829702"/>
                    <a:pt x="5086" y="1828587"/>
                    <a:pt x="3101" y="1826602"/>
                  </a:cubicBezTo>
                  <a:cubicBezTo>
                    <a:pt x="1115" y="1824616"/>
                    <a:pt x="0" y="1821924"/>
                    <a:pt x="0" y="1819116"/>
                  </a:cubicBezTo>
                  <a:lnTo>
                    <a:pt x="0" y="10586"/>
                  </a:lnTo>
                  <a:cubicBezTo>
                    <a:pt x="0" y="7779"/>
                    <a:pt x="1115" y="5086"/>
                    <a:pt x="3101" y="3101"/>
                  </a:cubicBezTo>
                  <a:cubicBezTo>
                    <a:pt x="5086" y="1115"/>
                    <a:pt x="7779" y="0"/>
                    <a:pt x="105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816681" cy="1877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1421684" y="3061687"/>
          <a:ext cx="14571788" cy="3448883"/>
        </p:xfrm>
        <a:graphic>
          <a:graphicData uri="http://schemas.openxmlformats.org/drawingml/2006/table">
            <a:tbl>
              <a:tblPr/>
              <a:tblGrid>
                <a:gridCol w="6109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4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3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36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97696">
                <a:tc>
                  <a:txBody>
                    <a:bodyPr/>
                    <a:lstStyle/>
                    <a:p>
                      <a:pPr algn="ctr">
                        <a:lnSpc>
                          <a:spcPts val="2384"/>
                        </a:lnSpc>
                        <a:defRPr/>
                      </a:pPr>
                      <a:endParaRPr lang="en-US" sz="1100"/>
                    </a:p>
                  </a:txBody>
                  <a:tcPr marL="180255" marR="180255" marT="180255" marB="18025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02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4"/>
                        </a:lnSpc>
                        <a:defRPr/>
                      </a:pPr>
                      <a:r>
                        <a:rPr lang="en-US" sz="2103">
                          <a:solidFill>
                            <a:srgbClr val="000000"/>
                          </a:solidFill>
                          <a:latin typeface="Poppins Bold"/>
                        </a:rPr>
                        <a:t>MAE</a:t>
                      </a:r>
                      <a:endParaRPr lang="en-US" sz="1100"/>
                    </a:p>
                  </a:txBody>
                  <a:tcPr marL="180255" marR="180255" marT="180255" marB="18025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02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4"/>
                        </a:lnSpc>
                        <a:defRPr/>
                      </a:pPr>
                      <a:r>
                        <a:rPr lang="en-US" sz="2103">
                          <a:solidFill>
                            <a:srgbClr val="000000"/>
                          </a:solidFill>
                          <a:latin typeface="Poppins Bold"/>
                        </a:rPr>
                        <a:t>MAPE</a:t>
                      </a:r>
                      <a:endParaRPr lang="en-US" sz="1100"/>
                    </a:p>
                  </a:txBody>
                  <a:tcPr marL="180255" marR="180255" marT="180255" marB="18025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02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4"/>
                        </a:lnSpc>
                        <a:defRPr/>
                      </a:pPr>
                      <a:r>
                        <a:rPr lang="en-US" sz="2103">
                          <a:solidFill>
                            <a:srgbClr val="000000"/>
                          </a:solidFill>
                          <a:latin typeface="Poppins Bold"/>
                        </a:rPr>
                        <a:t>RMSE</a:t>
                      </a:r>
                      <a:endParaRPr lang="en-US" sz="1100"/>
                    </a:p>
                  </a:txBody>
                  <a:tcPr marL="180255" marR="180255" marT="180255" marB="18025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02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9694">
                <a:tc>
                  <a:txBody>
                    <a:bodyPr/>
                    <a:lstStyle/>
                    <a:p>
                      <a:pPr algn="ctr">
                        <a:lnSpc>
                          <a:spcPts val="2944"/>
                        </a:lnSpc>
                        <a:defRPr/>
                      </a:pPr>
                      <a:r>
                        <a:rPr lang="en-US" sz="2103">
                          <a:solidFill>
                            <a:srgbClr val="000000"/>
                          </a:solidFill>
                          <a:latin typeface="Poppins Bold"/>
                        </a:rPr>
                        <a:t>SUPERVISADO</a:t>
                      </a:r>
                      <a:endParaRPr lang="en-US" sz="1100"/>
                    </a:p>
                    <a:p>
                      <a:pPr algn="ctr">
                        <a:lnSpc>
                          <a:spcPts val="2944"/>
                        </a:lnSpc>
                      </a:pPr>
                      <a:r>
                        <a:rPr lang="en-US" sz="2103">
                          <a:solidFill>
                            <a:srgbClr val="000000"/>
                          </a:solidFill>
                          <a:latin typeface="Poppins Bold"/>
                        </a:rPr>
                        <a:t>GRADIENT BOOSTING REGRESOR</a:t>
                      </a:r>
                    </a:p>
                  </a:txBody>
                  <a:tcPr marL="180255" marR="180255" marT="180255" marB="18025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02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02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4"/>
                        </a:lnSpc>
                        <a:defRPr/>
                      </a:pPr>
                      <a:r>
                        <a:rPr lang="en-US" sz="2103">
                          <a:solidFill>
                            <a:srgbClr val="000000"/>
                          </a:solidFill>
                          <a:latin typeface="Poppins Bold"/>
                        </a:rPr>
                        <a:t>164.672</a:t>
                      </a:r>
                      <a:endParaRPr lang="en-US" sz="1100"/>
                    </a:p>
                  </a:txBody>
                  <a:tcPr marL="180255" marR="180255" marT="180255" marB="18025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02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02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4"/>
                        </a:lnSpc>
                        <a:defRPr/>
                      </a:pPr>
                      <a:r>
                        <a:rPr lang="en-US" sz="2103">
                          <a:solidFill>
                            <a:srgbClr val="000000"/>
                          </a:solidFill>
                          <a:latin typeface="Poppins Bold"/>
                        </a:rPr>
                        <a:t>0.149</a:t>
                      </a:r>
                      <a:endParaRPr lang="en-US" sz="1100"/>
                    </a:p>
                  </a:txBody>
                  <a:tcPr marL="180255" marR="180255" marT="180255" marB="18025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02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02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4"/>
                        </a:lnSpc>
                        <a:defRPr/>
                      </a:pPr>
                      <a:r>
                        <a:rPr lang="en-US" sz="2103">
                          <a:solidFill>
                            <a:srgbClr val="000000"/>
                          </a:solidFill>
                          <a:latin typeface="Poppins Bold"/>
                        </a:rPr>
                        <a:t>253.197</a:t>
                      </a:r>
                      <a:endParaRPr lang="en-US" sz="1100"/>
                    </a:p>
                  </a:txBody>
                  <a:tcPr marL="180255" marR="180255" marT="180255" marB="18025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02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02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1493">
                <a:tc>
                  <a:txBody>
                    <a:bodyPr/>
                    <a:lstStyle/>
                    <a:p>
                      <a:pPr algn="ctr">
                        <a:lnSpc>
                          <a:spcPts val="2944"/>
                        </a:lnSpc>
                        <a:defRPr/>
                      </a:pPr>
                      <a:r>
                        <a:rPr lang="en-US" sz="2103">
                          <a:solidFill>
                            <a:srgbClr val="000000"/>
                          </a:solidFill>
                          <a:latin typeface="Poppins Bold"/>
                        </a:rPr>
                        <a:t>NO SUPERVISADO </a:t>
                      </a:r>
                      <a:endParaRPr lang="en-US" sz="1100"/>
                    </a:p>
                    <a:p>
                      <a:pPr algn="ctr">
                        <a:lnSpc>
                          <a:spcPts val="2944"/>
                        </a:lnSpc>
                      </a:pPr>
                      <a:r>
                        <a:rPr lang="en-US" sz="2103">
                          <a:solidFill>
                            <a:srgbClr val="000000"/>
                          </a:solidFill>
                          <a:latin typeface="Poppins Bold"/>
                        </a:rPr>
                        <a:t>KMEANS</a:t>
                      </a:r>
                    </a:p>
                  </a:txBody>
                  <a:tcPr marL="180255" marR="180255" marT="180255" marB="18025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02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4"/>
                        </a:lnSpc>
                        <a:defRPr/>
                      </a:pPr>
                      <a:r>
                        <a:rPr lang="en-US" sz="2103">
                          <a:solidFill>
                            <a:srgbClr val="000000"/>
                          </a:solidFill>
                          <a:latin typeface="Poppins Bold"/>
                        </a:rPr>
                        <a:t>210.07</a:t>
                      </a:r>
                      <a:endParaRPr lang="en-US" sz="1100"/>
                    </a:p>
                  </a:txBody>
                  <a:tcPr marL="180255" marR="180255" marT="180255" marB="18025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02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02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4"/>
                        </a:lnSpc>
                        <a:defRPr/>
                      </a:pPr>
                      <a:r>
                        <a:rPr lang="en-US" sz="2103">
                          <a:solidFill>
                            <a:srgbClr val="000000"/>
                          </a:solidFill>
                          <a:latin typeface="Poppins Bold"/>
                        </a:rPr>
                        <a:t>0.18</a:t>
                      </a:r>
                      <a:endParaRPr lang="en-US" sz="1100"/>
                    </a:p>
                  </a:txBody>
                  <a:tcPr marL="180255" marR="180255" marT="180255" marB="18025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02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02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4"/>
                        </a:lnSpc>
                        <a:defRPr/>
                      </a:pPr>
                      <a:r>
                        <a:rPr lang="en-US" sz="2103">
                          <a:solidFill>
                            <a:srgbClr val="000000"/>
                          </a:solidFill>
                          <a:latin typeface="Poppins Bold"/>
                        </a:rPr>
                        <a:t>324.36</a:t>
                      </a:r>
                      <a:endParaRPr lang="en-US" sz="1100"/>
                    </a:p>
                  </a:txBody>
                  <a:tcPr marL="180255" marR="180255" marT="180255" marB="18025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02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02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1028700" y="962025"/>
            <a:ext cx="9270185" cy="931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7"/>
              </a:lnSpc>
            </a:pPr>
            <a:r>
              <a:rPr lang="en-US" sz="5700">
                <a:solidFill>
                  <a:srgbClr val="E5BFA3"/>
                </a:solidFill>
                <a:latin typeface="Akzidenz-Grotesk Bold"/>
              </a:rPr>
              <a:t>Evaluación de modelos</a:t>
            </a:r>
          </a:p>
        </p:txBody>
      </p:sp>
      <p:sp>
        <p:nvSpPr>
          <p:cNvPr id="13" name="Freeform 13"/>
          <p:cNvSpPr/>
          <p:nvPr/>
        </p:nvSpPr>
        <p:spPr>
          <a:xfrm>
            <a:off x="773992" y="8885730"/>
            <a:ext cx="1237797" cy="1164985"/>
          </a:xfrm>
          <a:custGeom>
            <a:avLst/>
            <a:gdLst/>
            <a:ahLst/>
            <a:cxnLst/>
            <a:rect l="l" t="t" r="r" b="b"/>
            <a:pathLst>
              <a:path w="1237797" h="1164985">
                <a:moveTo>
                  <a:pt x="0" y="0"/>
                </a:moveTo>
                <a:lnTo>
                  <a:pt x="1237797" y="0"/>
                </a:lnTo>
                <a:lnTo>
                  <a:pt x="1237797" y="1164985"/>
                </a:lnTo>
                <a:lnTo>
                  <a:pt x="0" y="1164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155379" y="9199458"/>
            <a:ext cx="3986276" cy="55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4"/>
              </a:lnSpc>
            </a:pPr>
            <a:r>
              <a:rPr lang="en-US" sz="3400">
                <a:solidFill>
                  <a:srgbClr val="000000"/>
                </a:solidFill>
                <a:latin typeface="Akzidenz-Grotesk Bold"/>
              </a:rPr>
              <a:t>MANUEL REINA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96865" y="8858564"/>
            <a:ext cx="3183671" cy="399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40"/>
              </a:lnSpc>
            </a:pPr>
            <a:r>
              <a:rPr lang="en-US" sz="2378">
                <a:solidFill>
                  <a:srgbClr val="000000"/>
                </a:solidFill>
                <a:latin typeface="Akzidenz-Grotesk"/>
              </a:rPr>
              <a:t>Bootcamp Data Science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589368" y="9258300"/>
            <a:ext cx="4055665" cy="634401"/>
          </a:xfrm>
          <a:custGeom>
            <a:avLst/>
            <a:gdLst/>
            <a:ahLst/>
            <a:cxnLst/>
            <a:rect l="l" t="t" r="r" b="b"/>
            <a:pathLst>
              <a:path w="4055665" h="634401">
                <a:moveTo>
                  <a:pt x="0" y="0"/>
                </a:moveTo>
                <a:lnTo>
                  <a:pt x="4055664" y="0"/>
                </a:lnTo>
                <a:lnTo>
                  <a:pt x="4055664" y="634401"/>
                </a:lnTo>
                <a:lnTo>
                  <a:pt x="0" y="634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0873" b="-80913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8325" y="8501830"/>
            <a:ext cx="18804649" cy="1932784"/>
            <a:chOff x="0" y="0"/>
            <a:chExt cx="6739162" cy="6926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39162" cy="692666"/>
            </a:xfrm>
            <a:custGeom>
              <a:avLst/>
              <a:gdLst/>
              <a:ahLst/>
              <a:cxnLst/>
              <a:rect l="l" t="t" r="r" b="b"/>
              <a:pathLst>
                <a:path w="6739162" h="692666">
                  <a:moveTo>
                    <a:pt x="0" y="0"/>
                  </a:moveTo>
                  <a:lnTo>
                    <a:pt x="6739162" y="0"/>
                  </a:lnTo>
                  <a:lnTo>
                    <a:pt x="6739162" y="692666"/>
                  </a:lnTo>
                  <a:lnTo>
                    <a:pt x="0" y="6926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739162" cy="740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15997539" y="-6558659"/>
            <a:ext cx="4910015" cy="11301892"/>
            <a:chOff x="0" y="0"/>
            <a:chExt cx="812800" cy="18709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870906"/>
            </a:xfrm>
            <a:custGeom>
              <a:avLst/>
              <a:gdLst/>
              <a:ahLst/>
              <a:cxnLst/>
              <a:rect l="l" t="t" r="r" b="b"/>
              <a:pathLst>
                <a:path w="812800" h="1870906">
                  <a:moveTo>
                    <a:pt x="406400" y="0"/>
                  </a:moveTo>
                  <a:cubicBezTo>
                    <a:pt x="181951" y="0"/>
                    <a:pt x="0" y="418817"/>
                    <a:pt x="0" y="935453"/>
                  </a:cubicBezTo>
                  <a:cubicBezTo>
                    <a:pt x="0" y="1452090"/>
                    <a:pt x="181951" y="1870906"/>
                    <a:pt x="406400" y="1870906"/>
                  </a:cubicBezTo>
                  <a:cubicBezTo>
                    <a:pt x="630849" y="1870906"/>
                    <a:pt x="812800" y="1452090"/>
                    <a:pt x="812800" y="935453"/>
                  </a:cubicBezTo>
                  <a:cubicBezTo>
                    <a:pt x="812800" y="41881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27772"/>
              <a:ext cx="660400" cy="15677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73992" y="8885730"/>
            <a:ext cx="1237797" cy="1164985"/>
          </a:xfrm>
          <a:custGeom>
            <a:avLst/>
            <a:gdLst/>
            <a:ahLst/>
            <a:cxnLst/>
            <a:rect l="l" t="t" r="r" b="b"/>
            <a:pathLst>
              <a:path w="1237797" h="1164985">
                <a:moveTo>
                  <a:pt x="0" y="0"/>
                </a:moveTo>
                <a:lnTo>
                  <a:pt x="1237797" y="0"/>
                </a:lnTo>
                <a:lnTo>
                  <a:pt x="1237797" y="1164985"/>
                </a:lnTo>
                <a:lnTo>
                  <a:pt x="0" y="1164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55379" y="9199458"/>
            <a:ext cx="3986276" cy="55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4"/>
              </a:lnSpc>
            </a:pPr>
            <a:r>
              <a:rPr lang="en-US" sz="3400">
                <a:solidFill>
                  <a:srgbClr val="000000"/>
                </a:solidFill>
                <a:latin typeface="Akzidenz-Grotesk Bold"/>
              </a:rPr>
              <a:t>MANUEL REINA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96865" y="8858564"/>
            <a:ext cx="3183671" cy="399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40"/>
              </a:lnSpc>
            </a:pPr>
            <a:r>
              <a:rPr lang="en-US" sz="2378">
                <a:solidFill>
                  <a:srgbClr val="000000"/>
                </a:solidFill>
                <a:latin typeface="Akzidenz-Grotesk"/>
              </a:rPr>
              <a:t>Bootcamp Data Science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589368" y="9258300"/>
            <a:ext cx="4055665" cy="634401"/>
          </a:xfrm>
          <a:custGeom>
            <a:avLst/>
            <a:gdLst/>
            <a:ahLst/>
            <a:cxnLst/>
            <a:rect l="l" t="t" r="r" b="b"/>
            <a:pathLst>
              <a:path w="4055665" h="634401">
                <a:moveTo>
                  <a:pt x="0" y="0"/>
                </a:moveTo>
                <a:lnTo>
                  <a:pt x="4055664" y="0"/>
                </a:lnTo>
                <a:lnTo>
                  <a:pt x="4055664" y="634401"/>
                </a:lnTo>
                <a:lnTo>
                  <a:pt x="0" y="634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0873" b="-80913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91310" y="1819342"/>
            <a:ext cx="8379033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29"/>
              </a:lnSpc>
            </a:pPr>
            <a:r>
              <a:rPr lang="en-US" sz="2999" dirty="0">
                <a:solidFill>
                  <a:srgbClr val="F7F0E9"/>
                </a:solidFill>
                <a:latin typeface="Akzidenz-Grotesk"/>
              </a:rPr>
              <a:t>A </a:t>
            </a:r>
            <a:r>
              <a:rPr lang="en-US" sz="2999" dirty="0" err="1">
                <a:solidFill>
                  <a:srgbClr val="F7F0E9"/>
                </a:solidFill>
                <a:latin typeface="Akzidenz-Grotesk"/>
              </a:rPr>
              <a:t>continuación</a:t>
            </a:r>
            <a:r>
              <a:rPr lang="en-US" sz="2999" dirty="0">
                <a:solidFill>
                  <a:srgbClr val="F7F0E9"/>
                </a:solidFill>
                <a:latin typeface="Akzidenz-Grotesk"/>
              </a:rPr>
              <a:t>, se </a:t>
            </a:r>
            <a:r>
              <a:rPr lang="en-US" sz="2999" dirty="0" err="1">
                <a:solidFill>
                  <a:srgbClr val="F7F0E9"/>
                </a:solidFill>
                <a:latin typeface="Akzidenz-Grotesk"/>
              </a:rPr>
              <a:t>presentará</a:t>
            </a:r>
            <a:r>
              <a:rPr lang="en-US" sz="2999" dirty="0">
                <a:solidFill>
                  <a:srgbClr val="F7F0E9"/>
                </a:solidFill>
                <a:latin typeface="Akzidenz-Grotesk"/>
              </a:rPr>
              <a:t> los </a:t>
            </a:r>
            <a:r>
              <a:rPr lang="en-US" sz="2999" dirty="0" err="1">
                <a:solidFill>
                  <a:srgbClr val="F7F0E9"/>
                </a:solidFill>
                <a:latin typeface="Akzidenz-Grotesk"/>
              </a:rPr>
              <a:t>resultados</a:t>
            </a:r>
            <a:r>
              <a:rPr lang="en-US" sz="2999" dirty="0">
                <a:solidFill>
                  <a:srgbClr val="F7F0E9"/>
                </a:solidFill>
                <a:latin typeface="Akzidenz-Grotesk"/>
              </a:rPr>
              <a:t> del </a:t>
            </a:r>
            <a:r>
              <a:rPr lang="en-US" sz="2999" dirty="0" err="1">
                <a:solidFill>
                  <a:srgbClr val="F7F0E9"/>
                </a:solidFill>
                <a:latin typeface="Akzidenz-Grotesk"/>
              </a:rPr>
              <a:t>proyecto</a:t>
            </a:r>
            <a:r>
              <a:rPr lang="en-US" sz="2999" dirty="0">
                <a:solidFill>
                  <a:srgbClr val="F7F0E9"/>
                </a:solidFill>
                <a:latin typeface="Akzidenz-Grotesk"/>
              </a:rPr>
              <a:t> </a:t>
            </a:r>
            <a:r>
              <a:rPr lang="en-US" sz="2999" dirty="0" err="1">
                <a:solidFill>
                  <a:srgbClr val="F7F0E9"/>
                </a:solidFill>
                <a:latin typeface="Akzidenz-Grotesk"/>
              </a:rPr>
              <a:t>mediante</a:t>
            </a:r>
            <a:r>
              <a:rPr lang="en-US" sz="2999" dirty="0">
                <a:solidFill>
                  <a:srgbClr val="F7F0E9"/>
                </a:solidFill>
                <a:latin typeface="Akzidenz-Grotesk"/>
              </a:rPr>
              <a:t> una </a:t>
            </a:r>
            <a:r>
              <a:rPr lang="en-US" sz="2999" dirty="0" err="1">
                <a:solidFill>
                  <a:srgbClr val="F7F0E9"/>
                </a:solidFill>
                <a:latin typeface="Akzidenz-Grotesk"/>
              </a:rPr>
              <a:t>aplicación</a:t>
            </a:r>
            <a:r>
              <a:rPr lang="en-US" sz="2999" dirty="0">
                <a:solidFill>
                  <a:srgbClr val="F7F0E9"/>
                </a:solidFill>
                <a:latin typeface="Akzidenz-Grotesk"/>
              </a:rPr>
              <a:t> de </a:t>
            </a:r>
            <a:r>
              <a:rPr lang="en-US" sz="2999" dirty="0" err="1">
                <a:solidFill>
                  <a:srgbClr val="F7F0E9"/>
                </a:solidFill>
                <a:latin typeface="Akzidenz-Grotesk"/>
              </a:rPr>
              <a:t>streamlit</a:t>
            </a:r>
            <a:endParaRPr lang="en-US" sz="2999" dirty="0">
              <a:solidFill>
                <a:srgbClr val="F7F0E9"/>
              </a:solidFill>
              <a:latin typeface="Akzidenz-Grotesk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052127" y="5954665"/>
            <a:ext cx="2057400" cy="1014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47"/>
              </a:lnSpc>
            </a:pPr>
            <a:r>
              <a:rPr lang="en-US" sz="8800" dirty="0">
                <a:solidFill>
                  <a:srgbClr val="E5BFA3"/>
                </a:solidFill>
                <a:latin typeface="Akzidenz-Grotesk Bold"/>
              </a:rPr>
              <a:t>Fin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76400" y="4143843"/>
            <a:ext cx="6808854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47"/>
              </a:lnSpc>
            </a:pPr>
            <a:r>
              <a:rPr lang="en-US" sz="6799" dirty="0" err="1">
                <a:solidFill>
                  <a:srgbClr val="E5BFA3"/>
                </a:solidFill>
                <a:latin typeface="Akzidenz-Grotesk Bold"/>
              </a:rPr>
              <a:t>Muchas</a:t>
            </a:r>
            <a:r>
              <a:rPr lang="en-US" sz="6799" dirty="0">
                <a:solidFill>
                  <a:srgbClr val="E5BFA3"/>
                </a:solidFill>
                <a:latin typeface="Akzidenz-Grotesk Bold"/>
              </a:rPr>
              <a:t> gracias</a:t>
            </a:r>
          </a:p>
        </p:txBody>
      </p:sp>
      <p:pic>
        <p:nvPicPr>
          <p:cNvPr id="1028" name="Picture 4" descr="El aroma de Sevilla, una viaje sensorial y (muy pronto) próximo - Foto 1">
            <a:extLst>
              <a:ext uri="{FF2B5EF4-FFF2-40B4-BE49-F238E27FC236}">
                <a16:creationId xmlns:a16="http://schemas.microsoft.com/office/drawing/2014/main" id="{1CABAE57-A743-469B-A544-DD1A49020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3536" y="1747163"/>
            <a:ext cx="64770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8766600" y="-4724624"/>
            <a:ext cx="4910015" cy="11301892"/>
            <a:chOff x="0" y="0"/>
            <a:chExt cx="812800" cy="18709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870906"/>
            </a:xfrm>
            <a:custGeom>
              <a:avLst/>
              <a:gdLst/>
              <a:ahLst/>
              <a:cxnLst/>
              <a:rect l="l" t="t" r="r" b="b"/>
              <a:pathLst>
                <a:path w="812800" h="1870906">
                  <a:moveTo>
                    <a:pt x="406400" y="0"/>
                  </a:moveTo>
                  <a:cubicBezTo>
                    <a:pt x="181951" y="0"/>
                    <a:pt x="0" y="418817"/>
                    <a:pt x="0" y="935453"/>
                  </a:cubicBezTo>
                  <a:cubicBezTo>
                    <a:pt x="0" y="1452090"/>
                    <a:pt x="181951" y="1870906"/>
                    <a:pt x="406400" y="1870906"/>
                  </a:cubicBezTo>
                  <a:cubicBezTo>
                    <a:pt x="630849" y="1870906"/>
                    <a:pt x="812800" y="1452090"/>
                    <a:pt x="812800" y="935453"/>
                  </a:cubicBezTo>
                  <a:cubicBezTo>
                    <a:pt x="812800" y="41881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127772"/>
              <a:ext cx="660400" cy="15677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6653008" y="4636054"/>
            <a:ext cx="4910015" cy="11301892"/>
            <a:chOff x="0" y="0"/>
            <a:chExt cx="812800" cy="18709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870906"/>
            </a:xfrm>
            <a:custGeom>
              <a:avLst/>
              <a:gdLst/>
              <a:ahLst/>
              <a:cxnLst/>
              <a:rect l="l" t="t" r="r" b="b"/>
              <a:pathLst>
                <a:path w="812800" h="1870906">
                  <a:moveTo>
                    <a:pt x="406400" y="0"/>
                  </a:moveTo>
                  <a:cubicBezTo>
                    <a:pt x="181951" y="0"/>
                    <a:pt x="0" y="418817"/>
                    <a:pt x="0" y="935453"/>
                  </a:cubicBezTo>
                  <a:cubicBezTo>
                    <a:pt x="0" y="1452090"/>
                    <a:pt x="181951" y="1870906"/>
                    <a:pt x="406400" y="1870906"/>
                  </a:cubicBezTo>
                  <a:cubicBezTo>
                    <a:pt x="630849" y="1870906"/>
                    <a:pt x="812800" y="1452090"/>
                    <a:pt x="812800" y="935453"/>
                  </a:cubicBezTo>
                  <a:cubicBezTo>
                    <a:pt x="812800" y="41881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27772"/>
              <a:ext cx="660400" cy="15677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140585" y="6790196"/>
            <a:ext cx="1786411" cy="1932784"/>
            <a:chOff x="0" y="0"/>
            <a:chExt cx="640209" cy="6926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0209" cy="692666"/>
            </a:xfrm>
            <a:custGeom>
              <a:avLst/>
              <a:gdLst/>
              <a:ahLst/>
              <a:cxnLst/>
              <a:rect l="l" t="t" r="r" b="b"/>
              <a:pathLst>
                <a:path w="640209" h="692666">
                  <a:moveTo>
                    <a:pt x="0" y="0"/>
                  </a:moveTo>
                  <a:lnTo>
                    <a:pt x="640209" y="0"/>
                  </a:lnTo>
                  <a:lnTo>
                    <a:pt x="640209" y="692666"/>
                  </a:lnTo>
                  <a:lnTo>
                    <a:pt x="0" y="6926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640209" cy="740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659036" y="1261704"/>
            <a:ext cx="1786411" cy="1932784"/>
            <a:chOff x="0" y="0"/>
            <a:chExt cx="640209" cy="6926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40209" cy="692666"/>
            </a:xfrm>
            <a:custGeom>
              <a:avLst/>
              <a:gdLst/>
              <a:ahLst/>
              <a:cxnLst/>
              <a:rect l="l" t="t" r="r" b="b"/>
              <a:pathLst>
                <a:path w="640209" h="692666">
                  <a:moveTo>
                    <a:pt x="0" y="0"/>
                  </a:moveTo>
                  <a:lnTo>
                    <a:pt x="640209" y="0"/>
                  </a:lnTo>
                  <a:lnTo>
                    <a:pt x="640209" y="692666"/>
                  </a:lnTo>
                  <a:lnTo>
                    <a:pt x="0" y="6926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640209" cy="740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0" y="0"/>
            <a:ext cx="5140075" cy="2956228"/>
          </a:xfrm>
          <a:custGeom>
            <a:avLst/>
            <a:gdLst/>
            <a:ahLst/>
            <a:cxnLst/>
            <a:rect l="l" t="t" r="r" b="b"/>
            <a:pathLst>
              <a:path w="5140075" h="2956228">
                <a:moveTo>
                  <a:pt x="0" y="0"/>
                </a:moveTo>
                <a:lnTo>
                  <a:pt x="5140075" y="0"/>
                </a:lnTo>
                <a:lnTo>
                  <a:pt x="5140075" y="2956228"/>
                </a:lnTo>
                <a:lnTo>
                  <a:pt x="0" y="2956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14" b="-2898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587393" y="7158960"/>
            <a:ext cx="4700607" cy="3128040"/>
          </a:xfrm>
          <a:custGeom>
            <a:avLst/>
            <a:gdLst/>
            <a:ahLst/>
            <a:cxnLst/>
            <a:rect l="l" t="t" r="r" b="b"/>
            <a:pathLst>
              <a:path w="4700607" h="3128040">
                <a:moveTo>
                  <a:pt x="0" y="0"/>
                </a:moveTo>
                <a:lnTo>
                  <a:pt x="4700607" y="0"/>
                </a:lnTo>
                <a:lnTo>
                  <a:pt x="4700607" y="3128040"/>
                </a:lnTo>
                <a:lnTo>
                  <a:pt x="0" y="3128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570038" y="3946384"/>
            <a:ext cx="12717039" cy="2583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84"/>
              </a:lnSpc>
            </a:pPr>
            <a:r>
              <a:rPr lang="en-US" sz="4400">
                <a:solidFill>
                  <a:srgbClr val="FFFFFF"/>
                </a:solidFill>
                <a:latin typeface="Akzidenz-Grotesk"/>
              </a:rPr>
              <a:t>En este proyecto, vamos a intentar predecir mediante un modelo de machine learning, el precio de alquiler o de venta de una vivienda, en el área metropolitana de Sevilla, según las características de la vivienda.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315" y="8501830"/>
            <a:ext cx="18804649" cy="1932784"/>
            <a:chOff x="0" y="0"/>
            <a:chExt cx="6739162" cy="692666"/>
          </a:xfrm>
        </p:grpSpPr>
        <p:sp>
          <p:nvSpPr>
            <p:cNvPr id="3" name="Freeform 3">
              <a:hlinkClick r:id="rId2" tooltip="https://www.google.com/imgres?imgurl=https%3A%2F%2Fhoplasoftware.com%2Fwp-content%2Fuploads%2F2022%2F11%2FTeh-Bridge-TEch.png&amp;tbnid=-Xx6UUIVPa39lM&amp;vet=12ahUKEwi0zrHilOyCAxVKAfsDHX-BBuMQMygCegQIARBY..i&amp;imgrefurl=https%3A%2F%2Fhoplasoftware.com%2F2022%2F11%2F17%2Fhopla-software-y-the-bridge%2F&amp;docid=xWA0rj9hyL4HEM&amp;w=762&amp;h=300&amp;q=logo%20the%20bridge&amp;ved=2ahUKEwi0zrHilOyCAxVKAfsDHX-BBuMQMygCegQIARBY"/>
            </p:cNvPr>
            <p:cNvSpPr/>
            <p:nvPr/>
          </p:nvSpPr>
          <p:spPr>
            <a:xfrm>
              <a:off x="0" y="0"/>
              <a:ext cx="6739162" cy="692666"/>
            </a:xfrm>
            <a:custGeom>
              <a:avLst/>
              <a:gdLst/>
              <a:ahLst/>
              <a:cxnLst/>
              <a:rect l="l" t="t" r="r" b="b"/>
              <a:pathLst>
                <a:path w="6739162" h="692666">
                  <a:moveTo>
                    <a:pt x="0" y="0"/>
                  </a:moveTo>
                  <a:lnTo>
                    <a:pt x="6739162" y="0"/>
                  </a:lnTo>
                  <a:lnTo>
                    <a:pt x="6739162" y="692666"/>
                  </a:lnTo>
                  <a:lnTo>
                    <a:pt x="0" y="6926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739162" cy="740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5276096"/>
            <a:ext cx="547148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028700" y="6497733"/>
            <a:ext cx="547148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028700" y="7719370"/>
            <a:ext cx="547148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7770391" y="5281650"/>
            <a:ext cx="547148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7770391" y="6503287"/>
            <a:ext cx="547148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7770391" y="7724132"/>
            <a:ext cx="547148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028700" y="4273316"/>
            <a:ext cx="728381" cy="72838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5500508"/>
            <a:ext cx="728381" cy="72838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6727699"/>
            <a:ext cx="728381" cy="72838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770391" y="4295532"/>
            <a:ext cx="728381" cy="72838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770391" y="5522724"/>
            <a:ext cx="728381" cy="72838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770391" y="6749915"/>
            <a:ext cx="728381" cy="728381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175681" y="5709665"/>
            <a:ext cx="434418" cy="310066"/>
          </a:xfrm>
          <a:custGeom>
            <a:avLst/>
            <a:gdLst/>
            <a:ahLst/>
            <a:cxnLst/>
            <a:rect l="l" t="t" r="r" b="b"/>
            <a:pathLst>
              <a:path w="434418" h="310066">
                <a:moveTo>
                  <a:pt x="0" y="0"/>
                </a:moveTo>
                <a:lnTo>
                  <a:pt x="434419" y="0"/>
                </a:lnTo>
                <a:lnTo>
                  <a:pt x="434419" y="310066"/>
                </a:lnTo>
                <a:lnTo>
                  <a:pt x="0" y="310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0" name="Freeform 30"/>
          <p:cNvSpPr/>
          <p:nvPr/>
        </p:nvSpPr>
        <p:spPr>
          <a:xfrm>
            <a:off x="7923846" y="5653072"/>
            <a:ext cx="421472" cy="392352"/>
          </a:xfrm>
          <a:custGeom>
            <a:avLst/>
            <a:gdLst/>
            <a:ahLst/>
            <a:cxnLst/>
            <a:rect l="l" t="t" r="r" b="b"/>
            <a:pathLst>
              <a:path w="421472" h="392352">
                <a:moveTo>
                  <a:pt x="0" y="0"/>
                </a:moveTo>
                <a:lnTo>
                  <a:pt x="421472" y="0"/>
                </a:lnTo>
                <a:lnTo>
                  <a:pt x="421472" y="392352"/>
                </a:lnTo>
                <a:lnTo>
                  <a:pt x="0" y="3923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1" name="Group 31"/>
          <p:cNvGrpSpPr/>
          <p:nvPr/>
        </p:nvGrpSpPr>
        <p:grpSpPr>
          <a:xfrm>
            <a:off x="15288479" y="-4804160"/>
            <a:ext cx="4910015" cy="11301892"/>
            <a:chOff x="0" y="0"/>
            <a:chExt cx="812800" cy="187090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1870906"/>
            </a:xfrm>
            <a:custGeom>
              <a:avLst/>
              <a:gdLst/>
              <a:ahLst/>
              <a:cxnLst/>
              <a:rect l="l" t="t" r="r" b="b"/>
              <a:pathLst>
                <a:path w="812800" h="1870906">
                  <a:moveTo>
                    <a:pt x="406400" y="0"/>
                  </a:moveTo>
                  <a:cubicBezTo>
                    <a:pt x="181951" y="0"/>
                    <a:pt x="0" y="418817"/>
                    <a:pt x="0" y="935453"/>
                  </a:cubicBezTo>
                  <a:cubicBezTo>
                    <a:pt x="0" y="1452090"/>
                    <a:pt x="181951" y="1870906"/>
                    <a:pt x="406400" y="1870906"/>
                  </a:cubicBezTo>
                  <a:cubicBezTo>
                    <a:pt x="630849" y="1870906"/>
                    <a:pt x="812800" y="1452090"/>
                    <a:pt x="812800" y="935453"/>
                  </a:cubicBezTo>
                  <a:cubicBezTo>
                    <a:pt x="812800" y="41881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127772"/>
              <a:ext cx="660400" cy="15677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7890013" y="6877529"/>
            <a:ext cx="489137" cy="473152"/>
          </a:xfrm>
          <a:custGeom>
            <a:avLst/>
            <a:gdLst/>
            <a:ahLst/>
            <a:cxnLst/>
            <a:rect l="l" t="t" r="r" b="b"/>
            <a:pathLst>
              <a:path w="489137" h="473152">
                <a:moveTo>
                  <a:pt x="0" y="0"/>
                </a:moveTo>
                <a:lnTo>
                  <a:pt x="489137" y="0"/>
                </a:lnTo>
                <a:lnTo>
                  <a:pt x="489137" y="473152"/>
                </a:lnTo>
                <a:lnTo>
                  <a:pt x="0" y="4731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7890013" y="4404387"/>
            <a:ext cx="508052" cy="508052"/>
          </a:xfrm>
          <a:custGeom>
            <a:avLst/>
            <a:gdLst/>
            <a:ahLst/>
            <a:cxnLst/>
            <a:rect l="l" t="t" r="r" b="b"/>
            <a:pathLst>
              <a:path w="508052" h="508052">
                <a:moveTo>
                  <a:pt x="0" y="0"/>
                </a:moveTo>
                <a:lnTo>
                  <a:pt x="508052" y="0"/>
                </a:lnTo>
                <a:lnTo>
                  <a:pt x="508052" y="508052"/>
                </a:lnTo>
                <a:lnTo>
                  <a:pt x="0" y="5080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773992" y="8885730"/>
            <a:ext cx="1237797" cy="1164985"/>
          </a:xfrm>
          <a:custGeom>
            <a:avLst/>
            <a:gdLst/>
            <a:ahLst/>
            <a:cxnLst/>
            <a:rect l="l" t="t" r="r" b="b"/>
            <a:pathLst>
              <a:path w="1237797" h="1164985">
                <a:moveTo>
                  <a:pt x="0" y="0"/>
                </a:moveTo>
                <a:lnTo>
                  <a:pt x="1237797" y="0"/>
                </a:lnTo>
                <a:lnTo>
                  <a:pt x="1237797" y="1164985"/>
                </a:lnTo>
                <a:lnTo>
                  <a:pt x="0" y="11649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3589368" y="9258300"/>
            <a:ext cx="4055665" cy="634401"/>
          </a:xfrm>
          <a:custGeom>
            <a:avLst/>
            <a:gdLst/>
            <a:ahLst/>
            <a:cxnLst/>
            <a:rect l="l" t="t" r="r" b="b"/>
            <a:pathLst>
              <a:path w="4055665" h="634401">
                <a:moveTo>
                  <a:pt x="0" y="0"/>
                </a:moveTo>
                <a:lnTo>
                  <a:pt x="4055664" y="0"/>
                </a:lnTo>
                <a:lnTo>
                  <a:pt x="4055664" y="634401"/>
                </a:lnTo>
                <a:lnTo>
                  <a:pt x="0" y="6344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70873" b="-80913"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142719" y="4410588"/>
            <a:ext cx="500344" cy="500344"/>
          </a:xfrm>
          <a:custGeom>
            <a:avLst/>
            <a:gdLst/>
            <a:ahLst/>
            <a:cxnLst/>
            <a:rect l="l" t="t" r="r" b="b"/>
            <a:pathLst>
              <a:path w="500344" h="500344">
                <a:moveTo>
                  <a:pt x="0" y="0"/>
                </a:moveTo>
                <a:lnTo>
                  <a:pt x="500343" y="0"/>
                </a:lnTo>
                <a:lnTo>
                  <a:pt x="500343" y="500344"/>
                </a:lnTo>
                <a:lnTo>
                  <a:pt x="0" y="5003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1028700" y="2131715"/>
            <a:ext cx="11411398" cy="931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7"/>
              </a:lnSpc>
            </a:pPr>
            <a:r>
              <a:rPr lang="en-US" sz="5700">
                <a:solidFill>
                  <a:srgbClr val="E5BFA3"/>
                </a:solidFill>
                <a:latin typeface="Akzidenz-Grotesk Bold"/>
              </a:rPr>
              <a:t>Características de la vivienda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155379" y="9199458"/>
            <a:ext cx="3986276" cy="55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4"/>
              </a:lnSpc>
            </a:pPr>
            <a:r>
              <a:rPr lang="en-US" sz="3400">
                <a:solidFill>
                  <a:srgbClr val="000000"/>
                </a:solidFill>
                <a:latin typeface="Akzidenz-Grotesk Bold"/>
              </a:rPr>
              <a:t>MANUEL REINA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896865" y="8858564"/>
            <a:ext cx="3183671" cy="399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40"/>
              </a:lnSpc>
            </a:pPr>
            <a:r>
              <a:rPr lang="en-US" sz="2378">
                <a:solidFill>
                  <a:srgbClr val="000000"/>
                </a:solidFill>
                <a:latin typeface="Akzidenz-Grotesk"/>
              </a:rPr>
              <a:t>Bootcamp Data Science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002235" y="4437900"/>
            <a:ext cx="4497954" cy="400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4"/>
              </a:lnSpc>
            </a:pPr>
            <a:r>
              <a:rPr lang="en-US" sz="2499">
                <a:solidFill>
                  <a:srgbClr val="FFFFFF"/>
                </a:solidFill>
                <a:latin typeface="Akzidenz-Grotesk"/>
              </a:rPr>
              <a:t>Tamaño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002235" y="5662533"/>
            <a:ext cx="4497954" cy="400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4"/>
              </a:lnSpc>
            </a:pPr>
            <a:r>
              <a:rPr lang="en-US" sz="2499">
                <a:solidFill>
                  <a:srgbClr val="FFFFFF"/>
                </a:solidFill>
                <a:latin typeface="Akzidenz-Grotesk"/>
              </a:rPr>
              <a:t>Piscina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002235" y="6884170"/>
            <a:ext cx="4497954" cy="400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4"/>
              </a:lnSpc>
            </a:pPr>
            <a:r>
              <a:rPr lang="en-US" sz="2499">
                <a:solidFill>
                  <a:srgbClr val="FFFFFF"/>
                </a:solidFill>
                <a:latin typeface="Akzidenz-Grotesk"/>
              </a:rPr>
              <a:t>Parking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743927" y="4446449"/>
            <a:ext cx="4497954" cy="400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4"/>
              </a:lnSpc>
            </a:pPr>
            <a:r>
              <a:rPr lang="en-US" sz="2499">
                <a:solidFill>
                  <a:srgbClr val="FFFFFF"/>
                </a:solidFill>
                <a:latin typeface="Akzidenz-Grotesk"/>
              </a:rPr>
              <a:t>Total de habitaciones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743927" y="5668087"/>
            <a:ext cx="4497954" cy="400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4"/>
              </a:lnSpc>
            </a:pPr>
            <a:r>
              <a:rPr lang="en-US" sz="2499">
                <a:solidFill>
                  <a:srgbClr val="FFFFFF"/>
                </a:solidFill>
                <a:latin typeface="Akzidenz-Grotesk"/>
              </a:rPr>
              <a:t>Tipo de vivienda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743927" y="6889724"/>
            <a:ext cx="4497954" cy="400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4"/>
              </a:lnSpc>
            </a:pPr>
            <a:r>
              <a:rPr lang="en-US" sz="2499">
                <a:solidFill>
                  <a:srgbClr val="FFFFFF"/>
                </a:solidFill>
                <a:latin typeface="Akzidenz-Grotesk"/>
              </a:rPr>
              <a:t>Ubicación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45629" y="6828474"/>
            <a:ext cx="494522" cy="605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4"/>
              </a:lnSpc>
            </a:pPr>
            <a:r>
              <a:rPr lang="en-US" sz="3752">
                <a:solidFill>
                  <a:srgbClr val="000000"/>
                </a:solidFill>
                <a:latin typeface="Akzidenz-Grotesk Bold"/>
              </a:rPr>
              <a:t>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8325" y="8501830"/>
            <a:ext cx="18804649" cy="1932784"/>
            <a:chOff x="0" y="0"/>
            <a:chExt cx="6739162" cy="6926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39162" cy="692666"/>
            </a:xfrm>
            <a:custGeom>
              <a:avLst/>
              <a:gdLst/>
              <a:ahLst/>
              <a:cxnLst/>
              <a:rect l="l" t="t" r="r" b="b"/>
              <a:pathLst>
                <a:path w="6739162" h="692666">
                  <a:moveTo>
                    <a:pt x="0" y="0"/>
                  </a:moveTo>
                  <a:lnTo>
                    <a:pt x="6739162" y="0"/>
                  </a:lnTo>
                  <a:lnTo>
                    <a:pt x="6739162" y="692666"/>
                  </a:lnTo>
                  <a:lnTo>
                    <a:pt x="0" y="6926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739162" cy="740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366465">
            <a:off x="14139543" y="-5498135"/>
            <a:ext cx="4910015" cy="10996270"/>
            <a:chOff x="0" y="0"/>
            <a:chExt cx="812800" cy="18203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820314"/>
            </a:xfrm>
            <a:custGeom>
              <a:avLst/>
              <a:gdLst/>
              <a:ahLst/>
              <a:cxnLst/>
              <a:rect l="l" t="t" r="r" b="b"/>
              <a:pathLst>
                <a:path w="812800" h="1820314">
                  <a:moveTo>
                    <a:pt x="406400" y="0"/>
                  </a:moveTo>
                  <a:cubicBezTo>
                    <a:pt x="181951" y="0"/>
                    <a:pt x="0" y="407491"/>
                    <a:pt x="0" y="910157"/>
                  </a:cubicBezTo>
                  <a:cubicBezTo>
                    <a:pt x="0" y="1412823"/>
                    <a:pt x="181951" y="1820314"/>
                    <a:pt x="406400" y="1820314"/>
                  </a:cubicBezTo>
                  <a:cubicBezTo>
                    <a:pt x="630849" y="1820314"/>
                    <a:pt x="812800" y="1412823"/>
                    <a:pt x="812800" y="910157"/>
                  </a:cubicBezTo>
                  <a:cubicBezTo>
                    <a:pt x="812800" y="40749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23029"/>
              <a:ext cx="660400" cy="1526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1038225" y="2272572"/>
            <a:ext cx="0" cy="5471489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773992" y="8885730"/>
            <a:ext cx="1237797" cy="1164985"/>
          </a:xfrm>
          <a:custGeom>
            <a:avLst/>
            <a:gdLst/>
            <a:ahLst/>
            <a:cxnLst/>
            <a:rect l="l" t="t" r="r" b="b"/>
            <a:pathLst>
              <a:path w="1237797" h="1164985">
                <a:moveTo>
                  <a:pt x="0" y="0"/>
                </a:moveTo>
                <a:lnTo>
                  <a:pt x="1237797" y="0"/>
                </a:lnTo>
                <a:lnTo>
                  <a:pt x="1237797" y="1164985"/>
                </a:lnTo>
                <a:lnTo>
                  <a:pt x="0" y="1164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589368" y="9258300"/>
            <a:ext cx="4055665" cy="634401"/>
          </a:xfrm>
          <a:custGeom>
            <a:avLst/>
            <a:gdLst/>
            <a:ahLst/>
            <a:cxnLst/>
            <a:rect l="l" t="t" r="r" b="b"/>
            <a:pathLst>
              <a:path w="4055665" h="634401">
                <a:moveTo>
                  <a:pt x="0" y="0"/>
                </a:moveTo>
                <a:lnTo>
                  <a:pt x="4055664" y="0"/>
                </a:lnTo>
                <a:lnTo>
                  <a:pt x="4055664" y="634401"/>
                </a:lnTo>
                <a:lnTo>
                  <a:pt x="0" y="634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0873" b="-80913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22382" y="1964182"/>
            <a:ext cx="7242214" cy="4055640"/>
          </a:xfrm>
          <a:custGeom>
            <a:avLst/>
            <a:gdLst/>
            <a:ahLst/>
            <a:cxnLst/>
            <a:rect l="l" t="t" r="r" b="b"/>
            <a:pathLst>
              <a:path w="7242214" h="4055640">
                <a:moveTo>
                  <a:pt x="0" y="0"/>
                </a:moveTo>
                <a:lnTo>
                  <a:pt x="7242213" y="0"/>
                </a:lnTo>
                <a:lnTo>
                  <a:pt x="7242213" y="4055640"/>
                </a:lnTo>
                <a:lnTo>
                  <a:pt x="0" y="4055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185649" y="2706874"/>
            <a:ext cx="4830258" cy="2704944"/>
          </a:xfrm>
          <a:custGeom>
            <a:avLst/>
            <a:gdLst/>
            <a:ahLst/>
            <a:cxnLst/>
            <a:rect l="l" t="t" r="r" b="b"/>
            <a:pathLst>
              <a:path w="4830258" h="2704944">
                <a:moveTo>
                  <a:pt x="0" y="0"/>
                </a:moveTo>
                <a:lnTo>
                  <a:pt x="4830257" y="0"/>
                </a:lnTo>
                <a:lnTo>
                  <a:pt x="4830257" y="2704944"/>
                </a:lnTo>
                <a:lnTo>
                  <a:pt x="0" y="27049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38225" y="669502"/>
            <a:ext cx="9732228" cy="931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7"/>
              </a:lnSpc>
            </a:pPr>
            <a:r>
              <a:rPr lang="en-US" sz="5700">
                <a:solidFill>
                  <a:srgbClr val="E5BFA3"/>
                </a:solidFill>
                <a:latin typeface="Akzidenz-Grotesk Bold"/>
              </a:rPr>
              <a:t>Tamaño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24727" y="6996031"/>
            <a:ext cx="9238546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29"/>
              </a:lnSpc>
            </a:pPr>
            <a:r>
              <a:rPr lang="en-US" sz="2999">
                <a:solidFill>
                  <a:srgbClr val="F7F0E9"/>
                </a:solidFill>
                <a:latin typeface="Akzidenz-Grotesk Bold"/>
              </a:rPr>
              <a:t>Se indicará el tamaño de la vivienda en metros ²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55379" y="9199458"/>
            <a:ext cx="3986276" cy="55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4"/>
              </a:lnSpc>
            </a:pPr>
            <a:r>
              <a:rPr lang="en-US" sz="3400">
                <a:solidFill>
                  <a:srgbClr val="000000"/>
                </a:solidFill>
                <a:latin typeface="Akzidenz-Grotesk Bold"/>
              </a:rPr>
              <a:t>MANUEL REINA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96865" y="8858564"/>
            <a:ext cx="3183671" cy="399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40"/>
              </a:lnSpc>
            </a:pPr>
            <a:r>
              <a:rPr lang="en-US" sz="2378">
                <a:solidFill>
                  <a:srgbClr val="000000"/>
                </a:solidFill>
                <a:latin typeface="Akzidenz-Grotesk"/>
              </a:rPr>
              <a:t>Bootcamp Data Science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8325" y="8501830"/>
            <a:ext cx="18804649" cy="1932784"/>
            <a:chOff x="0" y="0"/>
            <a:chExt cx="6739162" cy="6926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39162" cy="692666"/>
            </a:xfrm>
            <a:custGeom>
              <a:avLst/>
              <a:gdLst/>
              <a:ahLst/>
              <a:cxnLst/>
              <a:rect l="l" t="t" r="r" b="b"/>
              <a:pathLst>
                <a:path w="6739162" h="692666">
                  <a:moveTo>
                    <a:pt x="0" y="0"/>
                  </a:moveTo>
                  <a:lnTo>
                    <a:pt x="6739162" y="0"/>
                  </a:lnTo>
                  <a:lnTo>
                    <a:pt x="6739162" y="692666"/>
                  </a:lnTo>
                  <a:lnTo>
                    <a:pt x="0" y="6926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739162" cy="740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39473" y="-9676817"/>
            <a:ext cx="4910015" cy="11301892"/>
            <a:chOff x="0" y="0"/>
            <a:chExt cx="812800" cy="18709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870906"/>
            </a:xfrm>
            <a:custGeom>
              <a:avLst/>
              <a:gdLst/>
              <a:ahLst/>
              <a:cxnLst/>
              <a:rect l="l" t="t" r="r" b="b"/>
              <a:pathLst>
                <a:path w="812800" h="1870906">
                  <a:moveTo>
                    <a:pt x="406400" y="0"/>
                  </a:moveTo>
                  <a:cubicBezTo>
                    <a:pt x="181951" y="0"/>
                    <a:pt x="0" y="418817"/>
                    <a:pt x="0" y="935453"/>
                  </a:cubicBezTo>
                  <a:cubicBezTo>
                    <a:pt x="0" y="1452090"/>
                    <a:pt x="181951" y="1870906"/>
                    <a:pt x="406400" y="1870906"/>
                  </a:cubicBezTo>
                  <a:cubicBezTo>
                    <a:pt x="630849" y="1870906"/>
                    <a:pt x="812800" y="1452090"/>
                    <a:pt x="812800" y="935453"/>
                  </a:cubicBezTo>
                  <a:cubicBezTo>
                    <a:pt x="812800" y="41881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27772"/>
              <a:ext cx="660400" cy="15677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73992" y="8885730"/>
            <a:ext cx="1237797" cy="1164985"/>
          </a:xfrm>
          <a:custGeom>
            <a:avLst/>
            <a:gdLst/>
            <a:ahLst/>
            <a:cxnLst/>
            <a:rect l="l" t="t" r="r" b="b"/>
            <a:pathLst>
              <a:path w="1237797" h="1164985">
                <a:moveTo>
                  <a:pt x="0" y="0"/>
                </a:moveTo>
                <a:lnTo>
                  <a:pt x="1237797" y="0"/>
                </a:lnTo>
                <a:lnTo>
                  <a:pt x="1237797" y="1164985"/>
                </a:lnTo>
                <a:lnTo>
                  <a:pt x="0" y="1164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589368" y="9258300"/>
            <a:ext cx="4055665" cy="634401"/>
          </a:xfrm>
          <a:custGeom>
            <a:avLst/>
            <a:gdLst/>
            <a:ahLst/>
            <a:cxnLst/>
            <a:rect l="l" t="t" r="r" b="b"/>
            <a:pathLst>
              <a:path w="4055665" h="634401">
                <a:moveTo>
                  <a:pt x="0" y="0"/>
                </a:moveTo>
                <a:lnTo>
                  <a:pt x="4055664" y="0"/>
                </a:lnTo>
                <a:lnTo>
                  <a:pt x="4055664" y="634401"/>
                </a:lnTo>
                <a:lnTo>
                  <a:pt x="0" y="634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0873" b="-8091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66175" y="1625075"/>
            <a:ext cx="7364683" cy="4900862"/>
          </a:xfrm>
          <a:custGeom>
            <a:avLst/>
            <a:gdLst/>
            <a:ahLst/>
            <a:cxnLst/>
            <a:rect l="l" t="t" r="r" b="b"/>
            <a:pathLst>
              <a:path w="7364683" h="4900862">
                <a:moveTo>
                  <a:pt x="0" y="0"/>
                </a:moveTo>
                <a:lnTo>
                  <a:pt x="7364683" y="0"/>
                </a:lnTo>
                <a:lnTo>
                  <a:pt x="7364683" y="4900862"/>
                </a:lnTo>
                <a:lnTo>
                  <a:pt x="0" y="4900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228184" y="1625075"/>
            <a:ext cx="8722367" cy="4900862"/>
          </a:xfrm>
          <a:custGeom>
            <a:avLst/>
            <a:gdLst/>
            <a:ahLst/>
            <a:cxnLst/>
            <a:rect l="l" t="t" r="r" b="b"/>
            <a:pathLst>
              <a:path w="8722367" h="4900862">
                <a:moveTo>
                  <a:pt x="0" y="0"/>
                </a:moveTo>
                <a:lnTo>
                  <a:pt x="8722367" y="0"/>
                </a:lnTo>
                <a:lnTo>
                  <a:pt x="8722367" y="4900862"/>
                </a:lnTo>
                <a:lnTo>
                  <a:pt x="0" y="49008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758790" y="344897"/>
            <a:ext cx="2779453" cy="931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7"/>
              </a:lnSpc>
            </a:pPr>
            <a:r>
              <a:rPr lang="en-US" sz="5700">
                <a:solidFill>
                  <a:srgbClr val="E5BFA3"/>
                </a:solidFill>
                <a:latin typeface="Akzidenz-Grotesk Bold"/>
              </a:rPr>
              <a:t>Piscina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55379" y="9199458"/>
            <a:ext cx="3986276" cy="55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4"/>
              </a:lnSpc>
            </a:pPr>
            <a:r>
              <a:rPr lang="en-US" sz="3400">
                <a:solidFill>
                  <a:srgbClr val="000000"/>
                </a:solidFill>
                <a:latin typeface="Akzidenz-Grotesk Bold"/>
              </a:rPr>
              <a:t>MANUEL REINA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96865" y="8858564"/>
            <a:ext cx="3183671" cy="399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40"/>
              </a:lnSpc>
            </a:pPr>
            <a:r>
              <a:rPr lang="en-US" sz="2378">
                <a:solidFill>
                  <a:srgbClr val="000000"/>
                </a:solidFill>
                <a:latin typeface="Akzidenz-Grotesk"/>
              </a:rPr>
              <a:t>Bootcamp Data Science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61506" y="344897"/>
            <a:ext cx="3055724" cy="931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7"/>
              </a:lnSpc>
            </a:pPr>
            <a:r>
              <a:rPr lang="en-US" sz="5700">
                <a:solidFill>
                  <a:srgbClr val="E5BFA3"/>
                </a:solidFill>
                <a:latin typeface="Akzidenz-Grotesk Bold"/>
              </a:rPr>
              <a:t>Parking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21372" y="7249089"/>
            <a:ext cx="10546217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29"/>
              </a:lnSpc>
            </a:pPr>
            <a:r>
              <a:rPr lang="en-US" sz="2999">
                <a:solidFill>
                  <a:srgbClr val="F7F0E9"/>
                </a:solidFill>
                <a:latin typeface="Akzidenz-Grotesk"/>
              </a:rPr>
              <a:t>Se indicará si el parking o la piscina, están incluidos en el precio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8325" y="8501830"/>
            <a:ext cx="18804649" cy="1932784"/>
            <a:chOff x="0" y="0"/>
            <a:chExt cx="6739162" cy="6926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39162" cy="692666"/>
            </a:xfrm>
            <a:custGeom>
              <a:avLst/>
              <a:gdLst/>
              <a:ahLst/>
              <a:cxnLst/>
              <a:rect l="l" t="t" r="r" b="b"/>
              <a:pathLst>
                <a:path w="6739162" h="692666">
                  <a:moveTo>
                    <a:pt x="0" y="0"/>
                  </a:moveTo>
                  <a:lnTo>
                    <a:pt x="6739162" y="0"/>
                  </a:lnTo>
                  <a:lnTo>
                    <a:pt x="6739162" y="692666"/>
                  </a:lnTo>
                  <a:lnTo>
                    <a:pt x="0" y="6926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739162" cy="740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58325" y="0"/>
            <a:ext cx="18804649" cy="3540831"/>
            <a:chOff x="0" y="0"/>
            <a:chExt cx="6739162" cy="1268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39162" cy="1268954"/>
            </a:xfrm>
            <a:custGeom>
              <a:avLst/>
              <a:gdLst/>
              <a:ahLst/>
              <a:cxnLst/>
              <a:rect l="l" t="t" r="r" b="b"/>
              <a:pathLst>
                <a:path w="6739162" h="1268954">
                  <a:moveTo>
                    <a:pt x="0" y="0"/>
                  </a:moveTo>
                  <a:lnTo>
                    <a:pt x="6739162" y="0"/>
                  </a:lnTo>
                  <a:lnTo>
                    <a:pt x="6739162" y="1268954"/>
                  </a:lnTo>
                  <a:lnTo>
                    <a:pt x="0" y="12689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6739162" cy="1316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73992" y="8885730"/>
            <a:ext cx="1237797" cy="1164985"/>
          </a:xfrm>
          <a:custGeom>
            <a:avLst/>
            <a:gdLst/>
            <a:ahLst/>
            <a:cxnLst/>
            <a:rect l="l" t="t" r="r" b="b"/>
            <a:pathLst>
              <a:path w="1237797" h="1164985">
                <a:moveTo>
                  <a:pt x="0" y="0"/>
                </a:moveTo>
                <a:lnTo>
                  <a:pt x="1237797" y="0"/>
                </a:lnTo>
                <a:lnTo>
                  <a:pt x="1237797" y="1164985"/>
                </a:lnTo>
                <a:lnTo>
                  <a:pt x="0" y="1164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589368" y="9258300"/>
            <a:ext cx="4055665" cy="634401"/>
          </a:xfrm>
          <a:custGeom>
            <a:avLst/>
            <a:gdLst/>
            <a:ahLst/>
            <a:cxnLst/>
            <a:rect l="l" t="t" r="r" b="b"/>
            <a:pathLst>
              <a:path w="4055665" h="634401">
                <a:moveTo>
                  <a:pt x="0" y="0"/>
                </a:moveTo>
                <a:lnTo>
                  <a:pt x="4055664" y="0"/>
                </a:lnTo>
                <a:lnTo>
                  <a:pt x="4055664" y="634401"/>
                </a:lnTo>
                <a:lnTo>
                  <a:pt x="0" y="634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0873" b="-8091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875008" y="2823463"/>
            <a:ext cx="4128948" cy="2762642"/>
          </a:xfrm>
          <a:custGeom>
            <a:avLst/>
            <a:gdLst/>
            <a:ahLst/>
            <a:cxnLst/>
            <a:rect l="l" t="t" r="r" b="b"/>
            <a:pathLst>
              <a:path w="4128948" h="2762642">
                <a:moveTo>
                  <a:pt x="0" y="0"/>
                </a:moveTo>
                <a:lnTo>
                  <a:pt x="4128948" y="0"/>
                </a:lnTo>
                <a:lnTo>
                  <a:pt x="4128948" y="2762642"/>
                </a:lnTo>
                <a:lnTo>
                  <a:pt x="0" y="2762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406575" y="2823463"/>
            <a:ext cx="4966839" cy="2762642"/>
          </a:xfrm>
          <a:custGeom>
            <a:avLst/>
            <a:gdLst/>
            <a:ahLst/>
            <a:cxnLst/>
            <a:rect l="l" t="t" r="r" b="b"/>
            <a:pathLst>
              <a:path w="4966839" h="2762642">
                <a:moveTo>
                  <a:pt x="0" y="0"/>
                </a:moveTo>
                <a:lnTo>
                  <a:pt x="4966840" y="0"/>
                </a:lnTo>
                <a:lnTo>
                  <a:pt x="4966840" y="2762642"/>
                </a:lnTo>
                <a:lnTo>
                  <a:pt x="0" y="27626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80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939482" y="838490"/>
            <a:ext cx="9950513" cy="931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7"/>
              </a:lnSpc>
            </a:pPr>
            <a:r>
              <a:rPr lang="en-US" sz="5700">
                <a:solidFill>
                  <a:srgbClr val="000000"/>
                </a:solidFill>
                <a:latin typeface="Akzidenz-Grotesk Bold"/>
              </a:rPr>
              <a:t>Total de habitaciones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11967" y="6124400"/>
            <a:ext cx="4655030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9"/>
              </a:lnSpc>
            </a:pPr>
            <a:r>
              <a:rPr lang="en-US" sz="2999">
                <a:solidFill>
                  <a:srgbClr val="F7F0E9"/>
                </a:solidFill>
                <a:latin typeface="Akzidenz-Grotesk Bold"/>
              </a:rPr>
              <a:t>NÚMERO DE HABITACIONES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33766" y="6124400"/>
            <a:ext cx="3712457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9"/>
              </a:lnSpc>
            </a:pPr>
            <a:r>
              <a:rPr lang="en-US" sz="2999">
                <a:solidFill>
                  <a:srgbClr val="F7F0E9"/>
                </a:solidFill>
                <a:latin typeface="Akzidenz-Grotesk Bold"/>
              </a:rPr>
              <a:t>NÚMERO DE BAÑOS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55379" y="9199458"/>
            <a:ext cx="3986276" cy="55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4"/>
              </a:lnSpc>
            </a:pPr>
            <a:r>
              <a:rPr lang="en-US" sz="3400">
                <a:solidFill>
                  <a:srgbClr val="000000"/>
                </a:solidFill>
                <a:latin typeface="Akzidenz-Grotesk Bold"/>
              </a:rPr>
              <a:t>MANUEL REINA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96865" y="8858564"/>
            <a:ext cx="3183671" cy="399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40"/>
              </a:lnSpc>
            </a:pPr>
            <a:r>
              <a:rPr lang="en-US" sz="2378">
                <a:solidFill>
                  <a:srgbClr val="000000"/>
                </a:solidFill>
                <a:latin typeface="Akzidenz-Grotesk"/>
              </a:rPr>
              <a:t>Bootcamp Data Science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97112" y="7312059"/>
            <a:ext cx="14235253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29"/>
              </a:lnSpc>
            </a:pPr>
            <a:r>
              <a:rPr lang="en-US" sz="2999">
                <a:solidFill>
                  <a:srgbClr val="F7F0E9"/>
                </a:solidFill>
                <a:latin typeface="Akzidenz-Grotesk"/>
              </a:rPr>
              <a:t>El total de habitaciones estará compuesto por la suma de habitaciones y baños o aseos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397464" y="2563404"/>
            <a:ext cx="4910015" cy="11301892"/>
            <a:chOff x="0" y="0"/>
            <a:chExt cx="812800" cy="18709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870906"/>
            </a:xfrm>
            <a:custGeom>
              <a:avLst/>
              <a:gdLst/>
              <a:ahLst/>
              <a:cxnLst/>
              <a:rect l="l" t="t" r="r" b="b"/>
              <a:pathLst>
                <a:path w="812800" h="1870906">
                  <a:moveTo>
                    <a:pt x="406400" y="0"/>
                  </a:moveTo>
                  <a:cubicBezTo>
                    <a:pt x="181951" y="0"/>
                    <a:pt x="0" y="418817"/>
                    <a:pt x="0" y="935453"/>
                  </a:cubicBezTo>
                  <a:cubicBezTo>
                    <a:pt x="0" y="1452090"/>
                    <a:pt x="181951" y="1870906"/>
                    <a:pt x="406400" y="1870906"/>
                  </a:cubicBezTo>
                  <a:cubicBezTo>
                    <a:pt x="630849" y="1870906"/>
                    <a:pt x="812800" y="1452090"/>
                    <a:pt x="812800" y="935453"/>
                  </a:cubicBezTo>
                  <a:cubicBezTo>
                    <a:pt x="812800" y="41881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127772"/>
              <a:ext cx="660400" cy="15677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58325" y="8501830"/>
            <a:ext cx="18804649" cy="1932784"/>
            <a:chOff x="0" y="0"/>
            <a:chExt cx="6739162" cy="6926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39162" cy="692666"/>
            </a:xfrm>
            <a:custGeom>
              <a:avLst/>
              <a:gdLst/>
              <a:ahLst/>
              <a:cxnLst/>
              <a:rect l="l" t="t" r="r" b="b"/>
              <a:pathLst>
                <a:path w="6739162" h="692666">
                  <a:moveTo>
                    <a:pt x="0" y="0"/>
                  </a:moveTo>
                  <a:lnTo>
                    <a:pt x="6739162" y="0"/>
                  </a:lnTo>
                  <a:lnTo>
                    <a:pt x="6739162" y="692666"/>
                  </a:lnTo>
                  <a:lnTo>
                    <a:pt x="0" y="6926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6739162" cy="740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016193" y="1028700"/>
            <a:ext cx="9243107" cy="6903295"/>
          </a:xfrm>
          <a:custGeom>
            <a:avLst/>
            <a:gdLst/>
            <a:ahLst/>
            <a:cxnLst/>
            <a:rect l="l" t="t" r="r" b="b"/>
            <a:pathLst>
              <a:path w="9243107" h="6903295">
                <a:moveTo>
                  <a:pt x="0" y="0"/>
                </a:moveTo>
                <a:lnTo>
                  <a:pt x="9243107" y="0"/>
                </a:lnTo>
                <a:lnTo>
                  <a:pt x="9243107" y="6903295"/>
                </a:lnTo>
                <a:lnTo>
                  <a:pt x="0" y="6903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713" b="-19212"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773992" y="4818733"/>
            <a:ext cx="6239633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773992" y="8885730"/>
            <a:ext cx="1237797" cy="1164985"/>
          </a:xfrm>
          <a:custGeom>
            <a:avLst/>
            <a:gdLst/>
            <a:ahLst/>
            <a:cxnLst/>
            <a:rect l="l" t="t" r="r" b="b"/>
            <a:pathLst>
              <a:path w="1237797" h="1164985">
                <a:moveTo>
                  <a:pt x="0" y="0"/>
                </a:moveTo>
                <a:lnTo>
                  <a:pt x="1237797" y="0"/>
                </a:lnTo>
                <a:lnTo>
                  <a:pt x="1237797" y="1164985"/>
                </a:lnTo>
                <a:lnTo>
                  <a:pt x="0" y="1164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589368" y="9258300"/>
            <a:ext cx="4055665" cy="634401"/>
          </a:xfrm>
          <a:custGeom>
            <a:avLst/>
            <a:gdLst/>
            <a:ahLst/>
            <a:cxnLst/>
            <a:rect l="l" t="t" r="r" b="b"/>
            <a:pathLst>
              <a:path w="4055665" h="634401">
                <a:moveTo>
                  <a:pt x="0" y="0"/>
                </a:moveTo>
                <a:lnTo>
                  <a:pt x="4055664" y="0"/>
                </a:lnTo>
                <a:lnTo>
                  <a:pt x="4055664" y="634401"/>
                </a:lnTo>
                <a:lnTo>
                  <a:pt x="0" y="634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0873" b="-80913"/>
            </a:stretch>
          </a:blipFill>
        </p:spPr>
      </p:sp>
      <p:sp>
        <p:nvSpPr>
          <p:cNvPr id="12" name="Freeform 12">
            <a:hlinkClick r:id="rId5" tooltip="https://github.com/ManuelRF86/proyecto_ML_alquiler/blob/main/docs/mapa_precio_distrito.html"/>
          </p:cNvPr>
          <p:cNvSpPr/>
          <p:nvPr/>
        </p:nvSpPr>
        <p:spPr>
          <a:xfrm>
            <a:off x="3271956" y="5452146"/>
            <a:ext cx="1243705" cy="1243705"/>
          </a:xfrm>
          <a:custGeom>
            <a:avLst/>
            <a:gdLst/>
            <a:ahLst/>
            <a:cxnLst/>
            <a:rect l="l" t="t" r="r" b="b"/>
            <a:pathLst>
              <a:path w="1243705" h="1243705">
                <a:moveTo>
                  <a:pt x="0" y="0"/>
                </a:moveTo>
                <a:lnTo>
                  <a:pt x="1243705" y="0"/>
                </a:lnTo>
                <a:lnTo>
                  <a:pt x="1243705" y="1243704"/>
                </a:lnTo>
                <a:lnTo>
                  <a:pt x="0" y="12437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13" name="TextBox 13"/>
          <p:cNvSpPr txBox="1"/>
          <p:nvPr/>
        </p:nvSpPr>
        <p:spPr>
          <a:xfrm>
            <a:off x="1919706" y="962025"/>
            <a:ext cx="3948206" cy="931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7"/>
              </a:lnSpc>
            </a:pPr>
            <a:r>
              <a:rPr lang="en-US" sz="5700">
                <a:solidFill>
                  <a:srgbClr val="E5BFA3"/>
                </a:solidFill>
                <a:latin typeface="Akzidenz-Grotesk Bold"/>
              </a:rPr>
              <a:t>Ubicación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942" y="2456607"/>
            <a:ext cx="7745990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29"/>
              </a:lnSpc>
            </a:pPr>
            <a:r>
              <a:rPr lang="en-US" sz="2999">
                <a:solidFill>
                  <a:srgbClr val="F7F0E9"/>
                </a:solidFill>
                <a:latin typeface="Akzidenz-Grotesk"/>
              </a:rPr>
              <a:t>La ubicación de la vivienda influye directamente en el precio de la misma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55379" y="9199458"/>
            <a:ext cx="3986276" cy="55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4"/>
              </a:lnSpc>
            </a:pPr>
            <a:r>
              <a:rPr lang="en-US" sz="3400">
                <a:solidFill>
                  <a:srgbClr val="000000"/>
                </a:solidFill>
                <a:latin typeface="Akzidenz-Grotesk Bold"/>
              </a:rPr>
              <a:t>MANUEL REINA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96865" y="8858564"/>
            <a:ext cx="3183671" cy="399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40"/>
              </a:lnSpc>
            </a:pPr>
            <a:r>
              <a:rPr lang="en-US" sz="2378">
                <a:solidFill>
                  <a:srgbClr val="000000"/>
                </a:solidFill>
                <a:latin typeface="Akzidenz-Grotesk"/>
              </a:rPr>
              <a:t>Bootcamp Data Science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6855323"/>
            <a:ext cx="6494341" cy="1076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7"/>
              </a:lnSpc>
            </a:pPr>
            <a:r>
              <a:rPr lang="en-US" sz="2393">
                <a:solidFill>
                  <a:srgbClr val="F7F0E9"/>
                </a:solidFill>
                <a:latin typeface="Akzidenz-Grotesk"/>
              </a:rPr>
              <a:t>Para ver los precios de área/distrito, podrás acceder con el siguiente enlace y descargar el mapa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8325" y="8501830"/>
            <a:ext cx="18804649" cy="1932784"/>
            <a:chOff x="0" y="0"/>
            <a:chExt cx="6739162" cy="6926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39162" cy="692666"/>
            </a:xfrm>
            <a:custGeom>
              <a:avLst/>
              <a:gdLst/>
              <a:ahLst/>
              <a:cxnLst/>
              <a:rect l="l" t="t" r="r" b="b"/>
              <a:pathLst>
                <a:path w="6739162" h="692666">
                  <a:moveTo>
                    <a:pt x="0" y="0"/>
                  </a:moveTo>
                  <a:lnTo>
                    <a:pt x="6739162" y="0"/>
                  </a:lnTo>
                  <a:lnTo>
                    <a:pt x="6739162" y="692666"/>
                  </a:lnTo>
                  <a:lnTo>
                    <a:pt x="0" y="6926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739162" cy="740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236233" y="4356517"/>
            <a:ext cx="4660632" cy="3332239"/>
          </a:xfrm>
          <a:custGeom>
            <a:avLst/>
            <a:gdLst/>
            <a:ahLst/>
            <a:cxnLst/>
            <a:rect l="l" t="t" r="r" b="b"/>
            <a:pathLst>
              <a:path w="4660632" h="3332239">
                <a:moveTo>
                  <a:pt x="0" y="0"/>
                </a:moveTo>
                <a:lnTo>
                  <a:pt x="4660632" y="0"/>
                </a:lnTo>
                <a:lnTo>
                  <a:pt x="4660632" y="3332239"/>
                </a:lnTo>
                <a:lnTo>
                  <a:pt x="0" y="3332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909637" y="1028700"/>
            <a:ext cx="5478475" cy="4114800"/>
          </a:xfrm>
          <a:custGeom>
            <a:avLst/>
            <a:gdLst/>
            <a:ahLst/>
            <a:cxnLst/>
            <a:rect l="l" t="t" r="r" b="b"/>
            <a:pathLst>
              <a:path w="5478475" h="4114800">
                <a:moveTo>
                  <a:pt x="0" y="0"/>
                </a:moveTo>
                <a:lnTo>
                  <a:pt x="5478475" y="0"/>
                </a:lnTo>
                <a:lnTo>
                  <a:pt x="54784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83" t="-2044" r="-13215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87368" y="3040410"/>
            <a:ext cx="6409812" cy="4648346"/>
            <a:chOff x="0" y="0"/>
            <a:chExt cx="2427687" cy="17605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27687" cy="1760540"/>
            </a:xfrm>
            <a:custGeom>
              <a:avLst/>
              <a:gdLst/>
              <a:ahLst/>
              <a:cxnLst/>
              <a:rect l="l" t="t" r="r" b="b"/>
              <a:pathLst>
                <a:path w="2427687" h="1760540">
                  <a:moveTo>
                    <a:pt x="25364" y="0"/>
                  </a:moveTo>
                  <a:lnTo>
                    <a:pt x="2402323" y="0"/>
                  </a:lnTo>
                  <a:cubicBezTo>
                    <a:pt x="2416331" y="0"/>
                    <a:pt x="2427687" y="11356"/>
                    <a:pt x="2427687" y="25364"/>
                  </a:cubicBezTo>
                  <a:lnTo>
                    <a:pt x="2427687" y="1735175"/>
                  </a:lnTo>
                  <a:cubicBezTo>
                    <a:pt x="2427687" y="1749184"/>
                    <a:pt x="2416331" y="1760540"/>
                    <a:pt x="2402323" y="1760540"/>
                  </a:cubicBezTo>
                  <a:lnTo>
                    <a:pt x="25364" y="1760540"/>
                  </a:lnTo>
                  <a:cubicBezTo>
                    <a:pt x="11356" y="1760540"/>
                    <a:pt x="0" y="1749184"/>
                    <a:pt x="0" y="1735175"/>
                  </a:cubicBezTo>
                  <a:lnTo>
                    <a:pt x="0" y="25364"/>
                  </a:lnTo>
                  <a:cubicBezTo>
                    <a:pt x="0" y="11356"/>
                    <a:pt x="11356" y="0"/>
                    <a:pt x="253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427687" cy="1808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686647" y="-9826449"/>
            <a:ext cx="4910015" cy="11301892"/>
            <a:chOff x="0" y="0"/>
            <a:chExt cx="812800" cy="18709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870906"/>
            </a:xfrm>
            <a:custGeom>
              <a:avLst/>
              <a:gdLst/>
              <a:ahLst/>
              <a:cxnLst/>
              <a:rect l="l" t="t" r="r" b="b"/>
              <a:pathLst>
                <a:path w="812800" h="1870906">
                  <a:moveTo>
                    <a:pt x="406400" y="0"/>
                  </a:moveTo>
                  <a:cubicBezTo>
                    <a:pt x="181951" y="0"/>
                    <a:pt x="0" y="418817"/>
                    <a:pt x="0" y="935453"/>
                  </a:cubicBezTo>
                  <a:cubicBezTo>
                    <a:pt x="0" y="1452090"/>
                    <a:pt x="181951" y="1870906"/>
                    <a:pt x="406400" y="1870906"/>
                  </a:cubicBezTo>
                  <a:cubicBezTo>
                    <a:pt x="630849" y="1870906"/>
                    <a:pt x="812800" y="1452090"/>
                    <a:pt x="812800" y="935453"/>
                  </a:cubicBezTo>
                  <a:cubicBezTo>
                    <a:pt x="812800" y="41881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127772"/>
              <a:ext cx="660400" cy="15677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773992" y="8885730"/>
            <a:ext cx="1237797" cy="1164985"/>
          </a:xfrm>
          <a:custGeom>
            <a:avLst/>
            <a:gdLst/>
            <a:ahLst/>
            <a:cxnLst/>
            <a:rect l="l" t="t" r="r" b="b"/>
            <a:pathLst>
              <a:path w="1237797" h="1164985">
                <a:moveTo>
                  <a:pt x="0" y="0"/>
                </a:moveTo>
                <a:lnTo>
                  <a:pt x="1237797" y="0"/>
                </a:lnTo>
                <a:lnTo>
                  <a:pt x="1237797" y="1164985"/>
                </a:lnTo>
                <a:lnTo>
                  <a:pt x="0" y="1164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589368" y="9258300"/>
            <a:ext cx="4055665" cy="634401"/>
          </a:xfrm>
          <a:custGeom>
            <a:avLst/>
            <a:gdLst/>
            <a:ahLst/>
            <a:cxnLst/>
            <a:rect l="l" t="t" r="r" b="b"/>
            <a:pathLst>
              <a:path w="4055665" h="634401">
                <a:moveTo>
                  <a:pt x="0" y="0"/>
                </a:moveTo>
                <a:lnTo>
                  <a:pt x="4055664" y="0"/>
                </a:lnTo>
                <a:lnTo>
                  <a:pt x="4055664" y="634401"/>
                </a:lnTo>
                <a:lnTo>
                  <a:pt x="0" y="6344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0873" b="-80913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66212" y="1612075"/>
            <a:ext cx="5764609" cy="931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7"/>
              </a:lnSpc>
            </a:pPr>
            <a:r>
              <a:rPr lang="en-US" sz="5700">
                <a:solidFill>
                  <a:srgbClr val="E5BFA3"/>
                </a:solidFill>
                <a:latin typeface="Akzidenz-Grotesk Bold"/>
              </a:rPr>
              <a:t>Tipo de vivienda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61859" y="3473005"/>
            <a:ext cx="5460830" cy="339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</a:pPr>
            <a:r>
              <a:rPr lang="en-US" sz="2400">
                <a:solidFill>
                  <a:srgbClr val="000000"/>
                </a:solidFill>
                <a:latin typeface="Akzidenz-Grotesk Bold"/>
              </a:rPr>
              <a:t>Los tipos de viviendas a elegir son:</a:t>
            </a:r>
          </a:p>
          <a:p>
            <a:pPr>
              <a:lnSpc>
                <a:spcPts val="2664"/>
              </a:lnSpc>
            </a:pPr>
            <a:endParaRPr lang="en-US" sz="2400">
              <a:solidFill>
                <a:srgbClr val="000000"/>
              </a:solidFill>
              <a:latin typeface="Akzidenz-Grotesk Bold"/>
            </a:endParaRPr>
          </a:p>
          <a:p>
            <a:pPr marL="518163" lvl="1" indent="-259082">
              <a:lnSpc>
                <a:spcPts val="266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kzidenz-Grotesk Bold"/>
              </a:rPr>
              <a:t>Estudio</a:t>
            </a:r>
          </a:p>
          <a:p>
            <a:pPr marL="518163" lvl="1" indent="-259082">
              <a:lnSpc>
                <a:spcPts val="266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kzidenz-Grotesk Bold"/>
              </a:rPr>
              <a:t>Piso</a:t>
            </a:r>
          </a:p>
          <a:p>
            <a:pPr marL="518163" lvl="1" indent="-259082">
              <a:lnSpc>
                <a:spcPts val="266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kzidenz-Grotesk Bold"/>
              </a:rPr>
              <a:t>Ático</a:t>
            </a:r>
          </a:p>
          <a:p>
            <a:pPr marL="518163" lvl="1" indent="-259082">
              <a:lnSpc>
                <a:spcPts val="266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kzidenz-Grotesk Bold"/>
              </a:rPr>
              <a:t>Duplex</a:t>
            </a:r>
          </a:p>
          <a:p>
            <a:pPr marL="518163" lvl="1" indent="-259082">
              <a:lnSpc>
                <a:spcPts val="266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kzidenz-Grotesk Bold"/>
              </a:rPr>
              <a:t>Casa adosada</a:t>
            </a:r>
          </a:p>
          <a:p>
            <a:pPr marL="518163" lvl="1" indent="-259082">
              <a:lnSpc>
                <a:spcPts val="266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kzidenz-Grotesk Bold"/>
              </a:rPr>
              <a:t>Casa pareada</a:t>
            </a:r>
          </a:p>
          <a:p>
            <a:pPr marL="518163" lvl="1" indent="-259082">
              <a:lnSpc>
                <a:spcPts val="266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kzidenz-Grotesk Bold"/>
              </a:rPr>
              <a:t>Chalet independiente</a:t>
            </a:r>
          </a:p>
          <a:p>
            <a:pPr>
              <a:lnSpc>
                <a:spcPts val="2664"/>
              </a:lnSpc>
            </a:pPr>
            <a:endParaRPr lang="en-US" sz="2400">
              <a:solidFill>
                <a:srgbClr val="000000"/>
              </a:solidFill>
              <a:latin typeface="Akzidenz-Grotesk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155379" y="9199458"/>
            <a:ext cx="3986276" cy="55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4"/>
              </a:lnSpc>
            </a:pPr>
            <a:r>
              <a:rPr lang="en-US" sz="3400">
                <a:solidFill>
                  <a:srgbClr val="000000"/>
                </a:solidFill>
                <a:latin typeface="Akzidenz-Grotesk Bold"/>
              </a:rPr>
              <a:t>MANUEL REINA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896865" y="8858564"/>
            <a:ext cx="3183671" cy="399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40"/>
              </a:lnSpc>
            </a:pPr>
            <a:r>
              <a:rPr lang="en-US" sz="2378">
                <a:solidFill>
                  <a:srgbClr val="000000"/>
                </a:solidFill>
                <a:latin typeface="Akzidenz-Grotesk"/>
              </a:rPr>
              <a:t>Bootcamp Data Science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380485" y="2328660"/>
            <a:ext cx="4910015" cy="11301892"/>
            <a:chOff x="0" y="0"/>
            <a:chExt cx="812800" cy="18709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870906"/>
            </a:xfrm>
            <a:custGeom>
              <a:avLst/>
              <a:gdLst/>
              <a:ahLst/>
              <a:cxnLst/>
              <a:rect l="l" t="t" r="r" b="b"/>
              <a:pathLst>
                <a:path w="812800" h="1870906">
                  <a:moveTo>
                    <a:pt x="406400" y="0"/>
                  </a:moveTo>
                  <a:cubicBezTo>
                    <a:pt x="181951" y="0"/>
                    <a:pt x="0" y="418817"/>
                    <a:pt x="0" y="935453"/>
                  </a:cubicBezTo>
                  <a:cubicBezTo>
                    <a:pt x="0" y="1452090"/>
                    <a:pt x="181951" y="1870906"/>
                    <a:pt x="406400" y="1870906"/>
                  </a:cubicBezTo>
                  <a:cubicBezTo>
                    <a:pt x="630849" y="1870906"/>
                    <a:pt x="812800" y="1452090"/>
                    <a:pt x="812800" y="935453"/>
                  </a:cubicBezTo>
                  <a:cubicBezTo>
                    <a:pt x="812800" y="41881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127772"/>
              <a:ext cx="660400" cy="15677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58325" y="8501830"/>
            <a:ext cx="18804649" cy="1932784"/>
            <a:chOff x="0" y="0"/>
            <a:chExt cx="6739162" cy="6926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39162" cy="692666"/>
            </a:xfrm>
            <a:custGeom>
              <a:avLst/>
              <a:gdLst/>
              <a:ahLst/>
              <a:cxnLst/>
              <a:rect l="l" t="t" r="r" b="b"/>
              <a:pathLst>
                <a:path w="6739162" h="692666">
                  <a:moveTo>
                    <a:pt x="0" y="0"/>
                  </a:moveTo>
                  <a:lnTo>
                    <a:pt x="6739162" y="0"/>
                  </a:lnTo>
                  <a:lnTo>
                    <a:pt x="6739162" y="692666"/>
                  </a:lnTo>
                  <a:lnTo>
                    <a:pt x="0" y="6926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6739162" cy="740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-2566745" y="1944761"/>
            <a:ext cx="4910015" cy="11301892"/>
            <a:chOff x="0" y="0"/>
            <a:chExt cx="812800" cy="18709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1870906"/>
            </a:xfrm>
            <a:custGeom>
              <a:avLst/>
              <a:gdLst/>
              <a:ahLst/>
              <a:cxnLst/>
              <a:rect l="l" t="t" r="r" b="b"/>
              <a:pathLst>
                <a:path w="812800" h="1870906">
                  <a:moveTo>
                    <a:pt x="406400" y="0"/>
                  </a:moveTo>
                  <a:cubicBezTo>
                    <a:pt x="181951" y="0"/>
                    <a:pt x="0" y="418817"/>
                    <a:pt x="0" y="935453"/>
                  </a:cubicBezTo>
                  <a:cubicBezTo>
                    <a:pt x="0" y="1452090"/>
                    <a:pt x="181951" y="1870906"/>
                    <a:pt x="406400" y="1870906"/>
                  </a:cubicBezTo>
                  <a:cubicBezTo>
                    <a:pt x="630849" y="1870906"/>
                    <a:pt x="812800" y="1452090"/>
                    <a:pt x="812800" y="935453"/>
                  </a:cubicBezTo>
                  <a:cubicBezTo>
                    <a:pt x="812800" y="41881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27772"/>
              <a:ext cx="660400" cy="15677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73992" y="8885730"/>
            <a:ext cx="1237797" cy="1164985"/>
          </a:xfrm>
          <a:custGeom>
            <a:avLst/>
            <a:gdLst/>
            <a:ahLst/>
            <a:cxnLst/>
            <a:rect l="l" t="t" r="r" b="b"/>
            <a:pathLst>
              <a:path w="1237797" h="1164985">
                <a:moveTo>
                  <a:pt x="0" y="0"/>
                </a:moveTo>
                <a:lnTo>
                  <a:pt x="1237797" y="0"/>
                </a:lnTo>
                <a:lnTo>
                  <a:pt x="1237797" y="1164985"/>
                </a:lnTo>
                <a:lnTo>
                  <a:pt x="0" y="1164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589368" y="9258300"/>
            <a:ext cx="4055665" cy="634401"/>
          </a:xfrm>
          <a:custGeom>
            <a:avLst/>
            <a:gdLst/>
            <a:ahLst/>
            <a:cxnLst/>
            <a:rect l="l" t="t" r="r" b="b"/>
            <a:pathLst>
              <a:path w="4055665" h="634401">
                <a:moveTo>
                  <a:pt x="0" y="0"/>
                </a:moveTo>
                <a:lnTo>
                  <a:pt x="4055664" y="0"/>
                </a:lnTo>
                <a:lnTo>
                  <a:pt x="4055664" y="634401"/>
                </a:lnTo>
                <a:lnTo>
                  <a:pt x="0" y="634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0873" b="-8091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352921" y="1028700"/>
            <a:ext cx="10451759" cy="7326869"/>
          </a:xfrm>
          <a:custGeom>
            <a:avLst/>
            <a:gdLst/>
            <a:ahLst/>
            <a:cxnLst/>
            <a:rect l="l" t="t" r="r" b="b"/>
            <a:pathLst>
              <a:path w="10451759" h="7326869">
                <a:moveTo>
                  <a:pt x="0" y="0"/>
                </a:moveTo>
                <a:lnTo>
                  <a:pt x="10451759" y="0"/>
                </a:lnTo>
                <a:lnTo>
                  <a:pt x="10451759" y="7326869"/>
                </a:lnTo>
                <a:lnTo>
                  <a:pt x="0" y="7326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155379" y="9199458"/>
            <a:ext cx="3986276" cy="55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4"/>
              </a:lnSpc>
            </a:pPr>
            <a:r>
              <a:rPr lang="en-US" sz="3400">
                <a:solidFill>
                  <a:srgbClr val="000000"/>
                </a:solidFill>
                <a:latin typeface="Akzidenz-Grotesk Bold"/>
              </a:rPr>
              <a:t>MANUEL REINA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96865" y="8858564"/>
            <a:ext cx="3183671" cy="399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40"/>
              </a:lnSpc>
            </a:pPr>
            <a:r>
              <a:rPr lang="en-US" sz="2378">
                <a:solidFill>
                  <a:srgbClr val="000000"/>
                </a:solidFill>
                <a:latin typeface="Akzidenz-Grotesk"/>
              </a:rPr>
              <a:t>Bootcamp Data Science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6086" y="96774"/>
            <a:ext cx="9270185" cy="931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7"/>
              </a:lnSpc>
            </a:pPr>
            <a:r>
              <a:rPr lang="en-US" sz="5700">
                <a:solidFill>
                  <a:srgbClr val="E5BFA3"/>
                </a:solidFill>
                <a:latin typeface="Akzidenz-Grotesk Bold"/>
              </a:rPr>
              <a:t>Importancia de features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6086" y="2191255"/>
            <a:ext cx="6168861" cy="1748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29"/>
              </a:lnSpc>
            </a:pPr>
            <a:r>
              <a:rPr lang="en-US" sz="2999">
                <a:solidFill>
                  <a:srgbClr val="F7F0E9"/>
                </a:solidFill>
                <a:latin typeface="Akzidenz-Grotesk"/>
              </a:rPr>
              <a:t>Diagrama con la importancia las características en el entrenamiento del modelo Gradient Boosting Regressor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276</Words>
  <Application>Microsoft Office PowerPoint</Application>
  <PresentationFormat>Personalizado</PresentationFormat>
  <Paragraphs>73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Akzidenz-Grotesk</vt:lpstr>
      <vt:lpstr>Arial</vt:lpstr>
      <vt:lpstr>Akzidenz-Grotesk Bold</vt:lpstr>
      <vt:lpstr>Poppins</vt:lpstr>
      <vt:lpstr>Calibri</vt:lpstr>
      <vt:lpstr>Poppins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Predicción de precios de viviendas</dc:title>
  <cp:lastModifiedBy>Manuel Reina Fernandez</cp:lastModifiedBy>
  <cp:revision>4</cp:revision>
  <dcterms:created xsi:type="dcterms:W3CDTF">2006-08-16T00:00:00Z</dcterms:created>
  <dcterms:modified xsi:type="dcterms:W3CDTF">2023-11-30T21:41:54Z</dcterms:modified>
  <dc:identifier>DAF1qIK5Zjw</dc:identifier>
</cp:coreProperties>
</file>